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7" r:id="rId3"/>
    <p:sldId id="268" r:id="rId4"/>
    <p:sldId id="269" r:id="rId5"/>
    <p:sldId id="271" r:id="rId6"/>
    <p:sldId id="272" r:id="rId7"/>
    <p:sldId id="273" r:id="rId8"/>
    <p:sldId id="274" r:id="rId9"/>
    <p:sldId id="301" r:id="rId10"/>
    <p:sldId id="304" r:id="rId11"/>
    <p:sldId id="296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5" r:id="rId21"/>
    <p:sldId id="286" r:id="rId22"/>
    <p:sldId id="299" r:id="rId23"/>
    <p:sldId id="287" r:id="rId24"/>
    <p:sldId id="288" r:id="rId25"/>
    <p:sldId id="289" r:id="rId26"/>
    <p:sldId id="290" r:id="rId27"/>
    <p:sldId id="293" r:id="rId28"/>
    <p:sldId id="294" r:id="rId29"/>
    <p:sldId id="295" r:id="rId30"/>
    <p:sldId id="306" r:id="rId31"/>
    <p:sldId id="298" r:id="rId32"/>
    <p:sldId id="305" r:id="rId33"/>
    <p:sldId id="291" r:id="rId34"/>
  </p:sldIdLst>
  <p:sldSz cx="9144000" cy="5143500" type="screen16x9"/>
  <p:notesSz cx="6858000" cy="9144000"/>
  <p:embeddedFontLst>
    <p:embeddedFont>
      <p:font typeface="Roboto" charset="0"/>
      <p:regular r:id="rId36"/>
      <p:bold r:id="rId37"/>
      <p:italic r:id="rId38"/>
      <p:boldItalic r:id="rId39"/>
    </p:embeddedFont>
    <p:embeddedFont>
      <p:font typeface="Nirmala UI" pitchFamily="3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C6863F1-4224-492C-B3DC-87C9DD29B0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676" y="-68"/>
      </p:cViewPr>
      <p:guideLst>
        <p:guide orient="horz" pos="1523"/>
        <p:guide pos="28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87375" y="612775"/>
            <a:ext cx="5446713" cy="3063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5b09a965_5_0:notes"/>
          <p:cNvSpPr txBox="1">
            <a:spLocks noGrp="1"/>
          </p:cNvSpPr>
          <p:nvPr>
            <p:ph type="body" idx="1"/>
          </p:nvPr>
        </p:nvSpPr>
        <p:spPr>
          <a:xfrm>
            <a:off x="662046" y="3880562"/>
            <a:ext cx="5296368" cy="3676322"/>
          </a:xfrm>
          <a:prstGeom prst="rect">
            <a:avLst/>
          </a:prstGeom>
        </p:spPr>
        <p:txBody>
          <a:bodyPr spcFirstLastPara="1" wrap="square" lIns="84376" tIns="84376" rIns="84376" bIns="8437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Restaurant Visitor</a:t>
            </a:r>
            <a:r>
              <a:rPr lang="en-US" altLang="en-GB">
                <a:sym typeface="+mn-ea"/>
              </a:rPr>
              <a:t> </a:t>
            </a:r>
            <a:r>
              <a:rPr lang="en-GB">
                <a:sym typeface="+mn-ea"/>
              </a:rPr>
              <a:t>Forecasting</a:t>
            </a:r>
            <a:endParaRPr lang="en-GB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61010" y="32780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By Team </a:t>
            </a:r>
            <a:r>
              <a:rPr lang="en-US" altLang="en-GB" b="1">
                <a:sym typeface="+mn-ea"/>
              </a:rPr>
              <a:t>Akatsuki</a:t>
            </a:r>
            <a:r>
              <a:rPr lang="en-US" altLang="en-GB">
                <a:sym typeface="+mn-ea"/>
              </a:rPr>
              <a:t>:-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-Aditya Satam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-Shubham Ahlawat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-Mohit Choudhary 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63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92710" y="224155"/>
            <a:ext cx="8957945" cy="70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3000" b="1" dirty="0" smtClean="0"/>
              <a:t>Cuisine</a:t>
            </a:r>
            <a:r>
              <a:rPr lang="" altLang="en-US" sz="3000" b="1" dirty="0" smtClean="0"/>
              <a:t> Rank</a:t>
            </a:r>
            <a:endParaRPr lang="" altLang="en-US" sz="3000" b="1" dirty="0"/>
          </a:p>
        </p:txBody>
      </p:sp>
      <p:sp>
        <p:nvSpPr>
          <p:cNvPr id="3" name="Google Shape;74;p14"/>
          <p:cNvSpPr txBox="1"/>
          <p:nvPr/>
        </p:nvSpPr>
        <p:spPr>
          <a:xfrm>
            <a:off x="186055" y="2428875"/>
            <a:ext cx="8957945" cy="70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1800" y="969721"/>
            <a:ext cx="47307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63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92710" y="224155"/>
            <a:ext cx="8957945" cy="70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3000" b="1" dirty="0" smtClean="0"/>
              <a:t>Train Data </a:t>
            </a:r>
            <a:r>
              <a:rPr lang="" altLang="en-US" sz="3000" b="1" dirty="0"/>
              <a:t>Summary:</a:t>
            </a:r>
          </a:p>
        </p:txBody>
      </p:sp>
      <p:sp>
        <p:nvSpPr>
          <p:cNvPr id="3" name="Google Shape;74;p14"/>
          <p:cNvSpPr txBox="1"/>
          <p:nvPr/>
        </p:nvSpPr>
        <p:spPr>
          <a:xfrm>
            <a:off x="186055" y="2219960"/>
            <a:ext cx="8589645" cy="70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>
                <a:sym typeface="+mn-ea"/>
              </a:rPr>
              <a:t>Tr</a:t>
            </a:r>
            <a:r>
              <a:rPr lang="en-US" altLang="en-GB" sz="2000" dirty="0" smtClean="0">
                <a:sym typeface="+mn-ea"/>
              </a:rPr>
              <a:t>ain.csv</a:t>
            </a:r>
            <a:r>
              <a:rPr lang="" altLang="en-US" sz="2000" dirty="0" smtClean="0">
                <a:sym typeface="+mn-ea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>
                <a:sym typeface="+mn-ea"/>
              </a:rPr>
              <a:t>	3 features, 3,39,673 records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>
                <a:sym typeface="+mn-ea"/>
              </a:rPr>
              <a:t>	</a:t>
            </a:r>
            <a:r>
              <a:rPr lang="" altLang="en-US" sz="2000" dirty="0" smtClean="0">
                <a:solidFill>
                  <a:srgbClr val="FFFF00"/>
                </a:solidFill>
                <a:sym typeface="+mn-ea"/>
              </a:rPr>
              <a:t>air_store_id, visit_datetime, visitors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/>
              <a:t>Air Store Info.csv: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/>
              <a:t>	7 features, 2,39,673 records.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/>
              <a:t>	</a:t>
            </a:r>
            <a:r>
              <a:rPr lang="" altLang="en-US" sz="2000" dirty="0">
                <a:solidFill>
                  <a:srgbClr val="FFFF00"/>
                </a:solidFill>
              </a:rPr>
              <a:t>latitude, longitude, air_genre_name, air_area_name</a:t>
            </a:r>
            <a:endParaRPr lang="en-US" alt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>
                <a:solidFill>
                  <a:srgbClr val="FFFF00"/>
                </a:solidFill>
              </a:rPr>
              <a:t>Observation:</a:t>
            </a:r>
            <a:r>
              <a:rPr lang="" altLang="en-US" sz="2000" dirty="0"/>
              <a:t> </a:t>
            </a:r>
            <a:r>
              <a:rPr lang="en-US" altLang="en-US" sz="2000" dirty="0" smtClean="0">
                <a:solidFill>
                  <a:schemeClr val="bg1"/>
                </a:solidFill>
                <a:sym typeface="+mn-ea"/>
              </a:rPr>
              <a:t>air_</a:t>
            </a:r>
            <a:r>
              <a:rPr lang="" altLang="en-US" sz="2000" dirty="0" smtClean="0">
                <a:solidFill>
                  <a:schemeClr val="bg1"/>
                </a:solidFill>
                <a:sym typeface="+mn-ea"/>
              </a:rPr>
              <a:t>genre_name</a:t>
            </a:r>
            <a:r>
              <a:rPr lang="en-US" altLang="en-US" sz="2000" dirty="0" smtClean="0">
                <a:solidFill>
                  <a:schemeClr val="bg1"/>
                </a:solidFill>
                <a:sym typeface="+mn-ea"/>
              </a:rPr>
              <a:t>, </a:t>
            </a:r>
            <a:r>
              <a:rPr lang="" altLang="en-US" sz="2000" dirty="0" smtClean="0">
                <a:solidFill>
                  <a:schemeClr val="bg1"/>
                </a:solidFill>
                <a:sym typeface="+mn-ea"/>
              </a:rPr>
              <a:t>air_area_name are object type in nature so we include these features as integer type after encoding it.    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0" y="3504593"/>
            <a:ext cx="270663" cy="22677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63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712394" y="3983659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GB" sz="1800" dirty="0" smtClean="0"/>
              <a:t>				group on </a:t>
            </a:r>
            <a:r>
              <a:rPr lang="en-US" altLang="en-GB" sz="1800" dirty="0" err="1" smtClean="0"/>
              <a:t>air_genre_name</a:t>
            </a:r>
            <a:r>
              <a:rPr lang="en-US" altLang="en-GB" sz="1800" dirty="0" smtClean="0"/>
              <a:t> &amp; calculate sum 				of visitors to add </a:t>
            </a:r>
            <a:r>
              <a:rPr lang="en-US" altLang="en-GB" sz="1800" dirty="0" err="1" smtClean="0"/>
              <a:t>cuisine_rank</a:t>
            </a:r>
            <a:r>
              <a:rPr lang="en-US" altLang="en-GB" sz="1800" dirty="0" smtClean="0"/>
              <a:t> &amp; remove</a:t>
            </a:r>
            <a:br>
              <a:rPr lang="en-US" altLang="en-GB" sz="1800" dirty="0" smtClean="0"/>
            </a:br>
            <a:r>
              <a:rPr lang="en-US" altLang="en-GB" sz="1800" dirty="0" smtClean="0"/>
              <a:t>				</a:t>
            </a:r>
            <a:r>
              <a:rPr lang="en-US" altLang="en-GB" sz="1800" dirty="0" err="1" smtClean="0"/>
              <a:t>air_genre_name</a:t>
            </a:r>
            <a:r>
              <a:rPr lang="en-US" altLang="en-GB" sz="1800" dirty="0" smtClean="0"/>
              <a:t> from feature set.</a:t>
            </a:r>
            <a:br>
              <a:rPr lang="en-US" altLang="en-GB" sz="1800" dirty="0" smtClean="0"/>
            </a:br>
            <a:r>
              <a:rPr lang="en-US" altLang="en-GB" sz="2800" dirty="0" smtClean="0"/>
              <a:t/>
            </a:r>
            <a:br>
              <a:rPr lang="en-US" altLang="en-GB" sz="2800" dirty="0" smtClean="0"/>
            </a:br>
            <a:r>
              <a:rPr lang="en-US" altLang="en-GB" sz="2000" dirty="0" smtClean="0"/>
              <a:t>7 features 2,39,673 records.</a:t>
            </a:r>
            <a:br>
              <a:rPr lang="en-US" altLang="en-GB" sz="2000" dirty="0" smtClean="0"/>
            </a:br>
            <a:r>
              <a:rPr lang="en-US" altLang="en-GB" sz="2000" dirty="0" err="1" smtClean="0"/>
              <a:t>air_store_id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visit_datetime</a:t>
            </a:r>
            <a:r>
              <a:rPr lang="en-US" altLang="en-GB" sz="2000" dirty="0" smtClean="0"/>
              <a:t>, visitors, </a:t>
            </a:r>
            <a:br>
              <a:rPr lang="en-US" altLang="en-GB" sz="2000" dirty="0" smtClean="0"/>
            </a:br>
            <a:r>
              <a:rPr lang="en-US" altLang="en-GB" sz="2000" dirty="0" smtClean="0"/>
              <a:t>latitude, longitude, </a:t>
            </a:r>
            <a:r>
              <a:rPr lang="en-US" altLang="en-GB" sz="2000" dirty="0" err="1" smtClean="0">
                <a:solidFill>
                  <a:srgbClr val="FFFF00"/>
                </a:solidFill>
              </a:rPr>
              <a:t>cuisine_rank</a:t>
            </a:r>
            <a:r>
              <a:rPr lang="en-US" altLang="en-GB" sz="2000" dirty="0" smtClean="0">
                <a:solidFill>
                  <a:srgbClr val="FFFF00"/>
                </a:solidFill>
              </a:rPr>
              <a:t>, </a:t>
            </a:r>
            <a:r>
              <a:rPr lang="en-US" altLang="en-GB" sz="2000" dirty="0" err="1" smtClean="0">
                <a:solidFill>
                  <a:schemeClr val="bg1"/>
                </a:solidFill>
              </a:rPr>
              <a:t>air_area_name</a:t>
            </a:r>
            <a:r>
              <a:rPr lang="en-US" altLang="en-GB" sz="2800" dirty="0" smtClean="0">
                <a:solidFill>
                  <a:schemeClr val="bg1"/>
                </a:solidFill>
              </a:rPr>
              <a:t/>
            </a:r>
            <a:br>
              <a:rPr lang="en-US" altLang="en-GB" sz="2800" dirty="0" smtClean="0">
                <a:solidFill>
                  <a:schemeClr val="bg1"/>
                </a:solidFill>
              </a:rPr>
            </a:br>
            <a:r>
              <a:rPr lang="en-US" altLang="en-GB" sz="2800" dirty="0" smtClean="0">
                <a:solidFill>
                  <a:schemeClr val="bg1"/>
                </a:solidFill>
              </a:rPr>
              <a:t/>
            </a:r>
            <a:br>
              <a:rPr lang="en-US" altLang="en-GB" sz="2800" dirty="0" smtClean="0">
                <a:solidFill>
                  <a:schemeClr val="bg1"/>
                </a:solidFill>
              </a:rPr>
            </a:br>
            <a:r>
              <a:rPr lang="en-US" altLang="en-GB" sz="2800" dirty="0" smtClean="0">
                <a:solidFill>
                  <a:schemeClr val="bg1"/>
                </a:solidFill>
              </a:rPr>
              <a:t/>
            </a:r>
            <a:br>
              <a:rPr lang="en-US" altLang="en-GB" sz="2800" dirty="0" smtClean="0">
                <a:solidFill>
                  <a:schemeClr val="bg1"/>
                </a:solidFill>
              </a:rPr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endParaRPr lang="en-US" altLang="en-GB" sz="2000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456362" y="130391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b="1" dirty="0"/>
          </a:p>
        </p:txBody>
      </p:sp>
      <p:sp>
        <p:nvSpPr>
          <p:cNvPr id="14" name="Down Arrow 13"/>
          <p:cNvSpPr/>
          <p:nvPr/>
        </p:nvSpPr>
        <p:spPr>
          <a:xfrm>
            <a:off x="4023360" y="1287475"/>
            <a:ext cx="356006" cy="66568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704850" y="309245"/>
            <a:ext cx="8221980" cy="4705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GB" sz="2000" dirty="0" smtClean="0"/>
              <a:t>				</a:t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				</a:t>
            </a:r>
            <a:r>
              <a:rPr lang="en-US" altLang="en-GB" sz="1800" dirty="0" smtClean="0"/>
              <a:t>group on </a:t>
            </a:r>
            <a:r>
              <a:rPr lang="en-US" altLang="en-GB" sz="1800" dirty="0" err="1" smtClean="0"/>
              <a:t>air_area_name</a:t>
            </a:r>
            <a:r>
              <a:rPr lang="en-US" altLang="en-GB" sz="1800" dirty="0" smtClean="0"/>
              <a:t> &amp; calculate sum 				of visitors to add </a:t>
            </a:r>
            <a:r>
              <a:rPr lang="en-US" altLang="en-GB" sz="1800" dirty="0" err="1" smtClean="0"/>
              <a:t>location_rank</a:t>
            </a:r>
            <a:r>
              <a:rPr lang="en-US" altLang="en-GB" sz="1800" dirty="0" smtClean="0"/>
              <a:t> &amp; remove 				</a:t>
            </a:r>
            <a:r>
              <a:rPr lang="en-US" altLang="en-GB" sz="1800" dirty="0" err="1" smtClean="0"/>
              <a:t>air_area_name</a:t>
            </a:r>
            <a:r>
              <a:rPr lang="en-US" altLang="en-GB" sz="1800" dirty="0" smtClean="0"/>
              <a:t> from feature set</a:t>
            </a:r>
            <a:br>
              <a:rPr lang="en-US" altLang="en-GB" sz="18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7 features 2,39,673 records. </a:t>
            </a:r>
            <a:br>
              <a:rPr lang="en-US" altLang="en-GB" sz="2000" dirty="0" smtClean="0"/>
            </a:br>
            <a:r>
              <a:rPr lang="en-US" altLang="en-GB" sz="2000" dirty="0" err="1" smtClean="0"/>
              <a:t>air_store_id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visit_datetime</a:t>
            </a:r>
            <a:r>
              <a:rPr lang="en-US" altLang="en-GB" sz="2000" dirty="0" smtClean="0"/>
              <a:t>, visitors, </a:t>
            </a:r>
            <a:br>
              <a:rPr lang="en-US" altLang="en-GB" sz="2000" dirty="0" smtClean="0"/>
            </a:br>
            <a:r>
              <a:rPr lang="en-US" altLang="en-GB" sz="2000" dirty="0" smtClean="0"/>
              <a:t>latitude, longitude, </a:t>
            </a:r>
            <a:r>
              <a:rPr lang="en-US" altLang="en-GB" sz="2000" dirty="0" err="1" smtClean="0"/>
              <a:t>cuisine_rank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>
                <a:solidFill>
                  <a:srgbClr val="FFFF00"/>
                </a:solidFill>
              </a:rPr>
              <a:t>location_rank</a:t>
            </a:r>
            <a:r>
              <a:rPr lang="en-US" altLang="en-GB" sz="2000" dirty="0" smtClean="0">
                <a:solidFill>
                  <a:srgbClr val="FFFF00"/>
                </a:solidFill>
              </a:rPr>
              <a:t> </a:t>
            </a:r>
            <a:br>
              <a:rPr lang="en-US" altLang="en-GB" sz="2000" dirty="0" smtClean="0">
                <a:solidFill>
                  <a:srgbClr val="FFFF00"/>
                </a:solidFill>
              </a:rPr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				</a:t>
            </a:r>
            <a:r>
              <a:rPr lang="en-US" altLang="en-GB" sz="1800" dirty="0" smtClean="0"/>
              <a:t> date info.csv 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9 features 2,39,673 records. </a:t>
            </a:r>
            <a:br>
              <a:rPr lang="en-US" altLang="en-GB" sz="2000" dirty="0" smtClean="0"/>
            </a:br>
            <a:r>
              <a:rPr lang="en-US" altLang="en-GB" sz="2000" dirty="0" err="1" smtClean="0"/>
              <a:t>air_store_id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visit_datetime</a:t>
            </a:r>
            <a:r>
              <a:rPr lang="en-US" altLang="en-GB" sz="2000" dirty="0" smtClean="0"/>
              <a:t>, visitors, </a:t>
            </a:r>
            <a:br>
              <a:rPr lang="en-US" altLang="en-GB" sz="2000" dirty="0" smtClean="0"/>
            </a:br>
            <a:r>
              <a:rPr lang="en-US" altLang="en-GB" sz="2000" dirty="0" smtClean="0"/>
              <a:t>latitude, longitude, </a:t>
            </a:r>
            <a:r>
              <a:rPr lang="en-US" altLang="en-GB" sz="2000" dirty="0" err="1" smtClean="0"/>
              <a:t>cuisine_rank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location_rank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err="1" smtClean="0">
                <a:solidFill>
                  <a:srgbClr val="FFFF00"/>
                </a:solidFill>
              </a:rPr>
              <a:t>holiday_flg</a:t>
            </a:r>
            <a:r>
              <a:rPr lang="en-US" altLang="en-GB" sz="2000" dirty="0" smtClean="0">
                <a:solidFill>
                  <a:srgbClr val="FFFF00"/>
                </a:solidFill>
              </a:rPr>
              <a:t>, </a:t>
            </a:r>
            <a:r>
              <a:rPr lang="en-US" altLang="en-GB" sz="2000" dirty="0" err="1" smtClean="0">
                <a:solidFill>
                  <a:srgbClr val="FFFF00"/>
                </a:solidFill>
              </a:rPr>
              <a:t>week_days</a:t>
            </a:r>
            <a:r>
              <a:rPr lang="en-US" altLang="en-GB" sz="2000" dirty="0" smtClean="0">
                <a:solidFill>
                  <a:srgbClr val="FFFF00"/>
                </a:solidFill>
              </a:rPr>
              <a:t> </a:t>
            </a:r>
            <a:r>
              <a:rPr lang="en-US" altLang="en-GB" sz="2000" dirty="0" smtClean="0"/>
              <a:t>		</a:t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endParaRPr lang="en-US" altLang="en-GB" sz="2000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5753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442168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b="1" dirty="0"/>
          </a:p>
        </p:txBody>
      </p:sp>
      <p:sp>
        <p:nvSpPr>
          <p:cNvPr id="12" name="Down Arrow 11"/>
          <p:cNvSpPr/>
          <p:nvPr/>
        </p:nvSpPr>
        <p:spPr>
          <a:xfrm>
            <a:off x="4190392" y="2509113"/>
            <a:ext cx="292607" cy="30601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4073347" y="320648"/>
            <a:ext cx="356006" cy="66568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712470" y="376555"/>
            <a:ext cx="8221980" cy="4766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GB" sz="1800" dirty="0" smtClean="0"/>
              <a:t>				air_reserve.csv + hpg_reserve.csv</a:t>
            </a:r>
            <a:br>
              <a:rPr lang="en-US" altLang="en-GB" sz="18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10 features 2,39,673 records.</a:t>
            </a:r>
            <a:br>
              <a:rPr lang="en-US" altLang="en-GB" sz="2000" dirty="0" smtClean="0"/>
            </a:br>
            <a:r>
              <a:rPr lang="en-US" altLang="en-GB" sz="2000" dirty="0" err="1" smtClean="0"/>
              <a:t>air_store_id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visit_datetime</a:t>
            </a:r>
            <a:r>
              <a:rPr lang="en-US" altLang="en-GB" sz="2000" dirty="0" smtClean="0"/>
              <a:t>, visitors, </a:t>
            </a:r>
            <a:br>
              <a:rPr lang="en-US" altLang="en-GB" sz="2000" dirty="0" smtClean="0"/>
            </a:br>
            <a:r>
              <a:rPr lang="en-US" altLang="en-GB" sz="2000" dirty="0" smtClean="0"/>
              <a:t>latitude, longitude, </a:t>
            </a:r>
            <a:r>
              <a:rPr lang="en-US" altLang="en-GB" sz="2000" dirty="0" err="1" smtClean="0"/>
              <a:t>cuisine_rank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location_rank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err="1" smtClean="0"/>
              <a:t>holiday_flg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week_days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err="1" smtClean="0">
                <a:solidFill>
                  <a:srgbClr val="FFFF00"/>
                </a:solidFill>
              </a:rPr>
              <a:t>reserve_visitors</a:t>
            </a:r>
            <a:r>
              <a:rPr lang="en-US" altLang="en-GB" sz="2000" dirty="0" smtClean="0">
                <a:solidFill>
                  <a:srgbClr val="FFFF00"/>
                </a:solidFill>
              </a:rPr>
              <a:t> </a:t>
            </a:r>
            <a:br>
              <a:rPr lang="en-US" altLang="en-GB" sz="2000" dirty="0" smtClean="0">
                <a:solidFill>
                  <a:srgbClr val="FFFF00"/>
                </a:solidFill>
              </a:rPr>
            </a:br>
            <a:r>
              <a:rPr lang="en-US" altLang="en-GB" sz="2000" dirty="0" smtClean="0">
                <a:solidFill>
                  <a:schemeClr val="bg1"/>
                </a:solidFill>
              </a:rPr>
              <a:t> 				</a:t>
            </a:r>
            <a:r>
              <a:rPr lang="en-US" altLang="en-GB" sz="1800" dirty="0" smtClean="0"/>
              <a:t>remove string type features: 					</a:t>
            </a:r>
            <a:r>
              <a:rPr lang="en-US" altLang="en-GB" sz="1800" dirty="0" err="1" smtClean="0"/>
              <a:t>air_store_id</a:t>
            </a:r>
            <a:r>
              <a:rPr lang="en-US" altLang="en-GB" sz="1800" dirty="0" smtClean="0"/>
              <a:t>, </a:t>
            </a:r>
            <a:r>
              <a:rPr lang="en-US" altLang="en-GB" sz="1800" dirty="0" err="1" smtClean="0"/>
              <a:t>visit_datetime</a:t>
            </a: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2000" dirty="0" smtClean="0">
                <a:solidFill>
                  <a:schemeClr val="bg1"/>
                </a:solidFill>
              </a:rPr>
              <a:t/>
            </a:r>
            <a:br>
              <a:rPr lang="en-US" altLang="en-GB" sz="2000" dirty="0" smtClean="0">
                <a:solidFill>
                  <a:schemeClr val="bg1"/>
                </a:solidFill>
              </a:rPr>
            </a:br>
            <a:r>
              <a:rPr lang="en-US" altLang="en-GB" sz="2000" dirty="0" smtClean="0">
                <a:solidFill>
                  <a:schemeClr val="bg1"/>
                </a:solidFill>
              </a:rPr>
              <a:t>final train-&gt; 8 features 2,39,673 records.</a:t>
            </a:r>
            <a:br>
              <a:rPr lang="en-US" altLang="en-GB" sz="2000" dirty="0" smtClean="0">
                <a:solidFill>
                  <a:schemeClr val="bg1"/>
                </a:solidFill>
              </a:rPr>
            </a:br>
            <a:r>
              <a:rPr lang="en-US" altLang="en-GB" sz="2000" dirty="0" smtClean="0">
                <a:solidFill>
                  <a:schemeClr val="bg1"/>
                </a:solidFill>
              </a:rPr>
              <a:t>visitors, </a:t>
            </a:r>
            <a:br>
              <a:rPr lang="en-US" altLang="en-GB" sz="2000" dirty="0" smtClean="0">
                <a:solidFill>
                  <a:schemeClr val="bg1"/>
                </a:solidFill>
              </a:rPr>
            </a:br>
            <a:r>
              <a:rPr lang="en-US" altLang="en-GB" sz="2000" dirty="0" smtClean="0">
                <a:solidFill>
                  <a:schemeClr val="bg1"/>
                </a:solidFill>
              </a:rPr>
              <a:t>latitude, longitude, </a:t>
            </a:r>
            <a:r>
              <a:rPr lang="en-US" altLang="en-GB" sz="2000" dirty="0" err="1" smtClean="0">
                <a:solidFill>
                  <a:schemeClr val="bg1"/>
                </a:solidFill>
              </a:rPr>
              <a:t>cuisine_rank</a:t>
            </a:r>
            <a:r>
              <a:rPr lang="en-US" altLang="en-GB" sz="2000" dirty="0" smtClean="0">
                <a:solidFill>
                  <a:schemeClr val="bg1"/>
                </a:solidFill>
              </a:rPr>
              <a:t>, </a:t>
            </a:r>
            <a:r>
              <a:rPr lang="en-US" altLang="en-GB" sz="2000" dirty="0" err="1" smtClean="0">
                <a:solidFill>
                  <a:schemeClr val="bg1"/>
                </a:solidFill>
              </a:rPr>
              <a:t>location_rank</a:t>
            </a:r>
            <a:r>
              <a:rPr lang="en-US" altLang="en-GB" sz="2000" dirty="0" smtClean="0">
                <a:solidFill>
                  <a:schemeClr val="bg1"/>
                </a:solidFill>
              </a:rPr>
              <a:t/>
            </a:r>
            <a:br>
              <a:rPr lang="en-US" altLang="en-GB" sz="2000" dirty="0" smtClean="0">
                <a:solidFill>
                  <a:schemeClr val="bg1"/>
                </a:solidFill>
              </a:rPr>
            </a:br>
            <a:r>
              <a:rPr lang="en-US" altLang="en-GB" sz="2000" dirty="0" err="1" smtClean="0">
                <a:solidFill>
                  <a:schemeClr val="bg1"/>
                </a:solidFill>
              </a:rPr>
              <a:t>holiday_flg</a:t>
            </a:r>
            <a:r>
              <a:rPr lang="en-US" altLang="en-GB" sz="2000" dirty="0" smtClean="0">
                <a:solidFill>
                  <a:schemeClr val="bg1"/>
                </a:solidFill>
              </a:rPr>
              <a:t>, </a:t>
            </a:r>
            <a:r>
              <a:rPr lang="en-US" altLang="en-GB" sz="2000" dirty="0" err="1" smtClean="0">
                <a:solidFill>
                  <a:schemeClr val="bg1"/>
                </a:solidFill>
              </a:rPr>
              <a:t>week_days</a:t>
            </a:r>
            <a:r>
              <a:rPr lang="en-US" altLang="en-GB" sz="2000" dirty="0" smtClean="0">
                <a:solidFill>
                  <a:schemeClr val="bg1"/>
                </a:solidFill>
              </a:rPr>
              <a:t/>
            </a:r>
            <a:br>
              <a:rPr lang="en-US" altLang="en-GB" sz="2000" dirty="0" smtClean="0">
                <a:solidFill>
                  <a:schemeClr val="bg1"/>
                </a:solidFill>
              </a:rPr>
            </a:br>
            <a:r>
              <a:rPr lang="en-US" altLang="en-GB" sz="2000" dirty="0" err="1" smtClean="0">
                <a:solidFill>
                  <a:schemeClr val="bg1"/>
                </a:solidFill>
              </a:rPr>
              <a:t>reserve_visitors</a:t>
            </a:r>
            <a:r>
              <a:rPr lang="en-US" altLang="en-GB" sz="2000" dirty="0" smtClean="0">
                <a:solidFill>
                  <a:schemeClr val="bg1"/>
                </a:solidFill>
              </a:rPr>
              <a:t> 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endParaRPr lang="en-US" altLang="en-GB" sz="2000" dirty="0"/>
          </a:p>
        </p:txBody>
      </p:sp>
      <p:sp>
        <p:nvSpPr>
          <p:cNvPr id="8" name="Down Arrow 7"/>
          <p:cNvSpPr/>
          <p:nvPr/>
        </p:nvSpPr>
        <p:spPr>
          <a:xfrm>
            <a:off x="4045304" y="2385721"/>
            <a:ext cx="356009" cy="50230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109112" y="191491"/>
            <a:ext cx="292607" cy="30601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712470" y="335915"/>
            <a:ext cx="8221980" cy="45808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GB" sz="1800" dirty="0" smtClean="0"/>
              <a:t>				Model: </a:t>
            </a:r>
            <a:r>
              <a:rPr lang="en-US" altLang="en-GB" sz="1800" dirty="0" err="1" smtClean="0"/>
              <a:t>XGBoost</a:t>
            </a: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2000" dirty="0" smtClean="0"/>
              <a:t> model</a:t>
            </a:r>
            <a:r>
              <a:rPr lang="en-US" altLang="en-GB" sz="1600" dirty="0" smtClean="0"/>
              <a:t> </a:t>
            </a:r>
            <a:r>
              <a:rPr lang="en-US" altLang="en-GB" sz="2000" dirty="0" smtClean="0"/>
              <a:t>score 0.62 </a:t>
            </a:r>
            <a:r>
              <a:rPr lang="en-US" altLang="en-GB" sz="2000" dirty="0" err="1" smtClean="0"/>
              <a:t>rsmle</a:t>
            </a:r>
            <a:r>
              <a:rPr lang="en-US" altLang="en-GB" sz="2000" dirty="0" smtClean="0"/>
              <a:t> 0.67</a:t>
            </a: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1800" dirty="0" smtClean="0"/>
              <a:t>				</a:t>
            </a:r>
            <a:r>
              <a:rPr lang="en-US" altLang="en-GB" sz="1800" dirty="0" err="1" smtClean="0"/>
              <a:t>Hyperparameter</a:t>
            </a:r>
            <a:r>
              <a:rPr lang="en-US" altLang="en-GB" sz="1800" dirty="0" smtClean="0"/>
              <a:t> tuning</a:t>
            </a:r>
            <a:br>
              <a:rPr lang="en-US" altLang="en-GB" sz="1800" dirty="0" smtClean="0"/>
            </a:br>
            <a:r>
              <a:rPr lang="en-US" altLang="en-GB" sz="2000" dirty="0" smtClean="0"/>
              <a:t> model</a:t>
            </a:r>
            <a:r>
              <a:rPr lang="en-US" altLang="en-GB" sz="1600" dirty="0" smtClean="0"/>
              <a:t> </a:t>
            </a:r>
            <a:r>
              <a:rPr lang="en-US" altLang="en-GB" sz="2000" dirty="0" smtClean="0"/>
              <a:t>score 0.63 </a:t>
            </a:r>
            <a:r>
              <a:rPr lang="en-US" altLang="en-GB" sz="2000" dirty="0" err="1" smtClean="0"/>
              <a:t>rsmle</a:t>
            </a:r>
            <a:r>
              <a:rPr lang="en-US" altLang="en-GB" sz="2000" dirty="0" smtClean="0"/>
              <a:t> 0.66</a:t>
            </a: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" altLang="en-US" sz="2000" b="1" dirty="0" smtClean="0">
                <a:solidFill>
                  <a:srgbClr val="FFFF00"/>
                </a:solidFill>
              </a:rPr>
              <a:t>O</a:t>
            </a:r>
            <a:r>
              <a:rPr lang="en-US" altLang="en-GB" sz="2000" b="1" dirty="0" smtClean="0">
                <a:solidFill>
                  <a:srgbClr val="FFFF00"/>
                </a:solidFill>
              </a:rPr>
              <a:t>bservation:</a:t>
            </a:r>
            <a:r>
              <a:rPr lang="en-US" altLang="en-GB" sz="2000" dirty="0" smtClean="0"/>
              <a:t> </a:t>
            </a:r>
            <a:r>
              <a:rPr lang="" altLang="en-US" sz="2000" dirty="0" smtClean="0"/>
              <a:t>T</a:t>
            </a:r>
            <a:r>
              <a:rPr lang="en-US" altLang="en-GB" sz="2000" dirty="0" smtClean="0"/>
              <a:t>wo important features(</a:t>
            </a:r>
            <a:r>
              <a:rPr lang="en-US" altLang="en-GB" sz="2000" dirty="0" err="1" smtClean="0"/>
              <a:t>air_store_id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visit_datetime</a:t>
            </a:r>
            <a:r>
              <a:rPr lang="en-US" altLang="en-GB" sz="2000" dirty="0" smtClean="0"/>
              <a:t>) were dropped </a:t>
            </a:r>
            <a:r>
              <a:rPr lang="en-US" altLang="en-GB" sz="2000" dirty="0" smtClean="0"/>
              <a:t>from</a:t>
            </a:r>
            <a:r>
              <a:rPr lang="en-US" altLang="en-GB" sz="2000" dirty="0" smtClean="0"/>
              <a:t> </a:t>
            </a:r>
            <a:r>
              <a:rPr lang="en-US" altLang="en-GB" sz="2000" dirty="0" err="1" smtClean="0"/>
              <a:t>train_x</a:t>
            </a:r>
            <a:r>
              <a:rPr lang="en-US" altLang="en-GB" sz="2000" dirty="0" smtClean="0"/>
              <a:t> due to string type so include them as integer type in the final feature set.</a:t>
            </a: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1800" dirty="0" smtClean="0"/>
              <a:t> 				encode objects in integer type to identify 				distinct </a:t>
            </a:r>
            <a:r>
              <a:rPr lang="en-US" altLang="en-GB" sz="1800" dirty="0" err="1" smtClean="0"/>
              <a:t>air_store_id</a:t>
            </a:r>
            <a:r>
              <a:rPr lang="en-US" altLang="en-GB" sz="1800" dirty="0" smtClean="0"/>
              <a:t> values using factorize 				from air_store_info.csv &amp; break 					</a:t>
            </a:r>
            <a:r>
              <a:rPr lang="en-US" altLang="en-GB" sz="1800" dirty="0" err="1" smtClean="0"/>
              <a:t>visit_datetime</a:t>
            </a:r>
            <a:r>
              <a:rPr lang="en-US" altLang="en-GB" sz="1800" dirty="0" smtClean="0"/>
              <a:t> into 3 features(year, month, 				day) using </a:t>
            </a:r>
            <a:r>
              <a:rPr lang="en-US" altLang="en-GB" sz="1800" dirty="0" err="1" smtClean="0"/>
              <a:t>str</a:t>
            </a:r>
            <a:r>
              <a:rPr lang="en-US" altLang="en-GB" sz="1800" dirty="0" smtClean="0"/>
              <a:t> &amp; convert into integer type 				using </a:t>
            </a:r>
            <a:r>
              <a:rPr lang="en-US" altLang="en-GB" sz="1800" dirty="0" err="1" smtClean="0"/>
              <a:t>astype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endParaRPr lang="en-US" altLang="en-GB" sz="2000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5753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b="1" dirty="0"/>
          </a:p>
        </p:txBody>
      </p:sp>
      <p:sp>
        <p:nvSpPr>
          <p:cNvPr id="8" name="Down Arrow 7"/>
          <p:cNvSpPr/>
          <p:nvPr/>
        </p:nvSpPr>
        <p:spPr>
          <a:xfrm>
            <a:off x="3950208" y="3145536"/>
            <a:ext cx="465736" cy="99242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127832" y="386716"/>
            <a:ext cx="292607" cy="30601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4128213" y="991337"/>
            <a:ext cx="292607" cy="30601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498704" y="1961085"/>
            <a:ext cx="270663" cy="22677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91515" y="980440"/>
            <a:ext cx="8221980" cy="449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GB" sz="2000" dirty="0" smtClean="0"/>
              <a:t>final train-&gt; 12 features 2,39,673 records: </a:t>
            </a:r>
            <a:br>
              <a:rPr lang="en-US" altLang="en-GB" sz="2000" dirty="0" smtClean="0"/>
            </a:br>
            <a:r>
              <a:rPr lang="en-US" altLang="en-GB" sz="2000" dirty="0" smtClean="0"/>
              <a:t>visitors, </a:t>
            </a:r>
            <a:br>
              <a:rPr lang="en-US" altLang="en-GB" sz="2000" dirty="0" smtClean="0"/>
            </a:br>
            <a:r>
              <a:rPr lang="en-US" altLang="en-GB" sz="2000" dirty="0" smtClean="0"/>
              <a:t>latitude, longitude, </a:t>
            </a:r>
            <a:r>
              <a:rPr lang="en-US" altLang="en-GB" sz="2000" dirty="0" err="1" smtClean="0"/>
              <a:t>cuisine_rank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location_rank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err="1" smtClean="0"/>
              <a:t>holiday_flg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week_days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err="1" smtClean="0"/>
              <a:t>reserve_visitors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err="1" smtClean="0">
                <a:solidFill>
                  <a:srgbClr val="FFFF00"/>
                </a:solidFill>
              </a:rPr>
              <a:t>air_restaurant_id</a:t>
            </a:r>
            <a:r>
              <a:rPr lang="en-US" altLang="en-GB" sz="2000" dirty="0" smtClean="0">
                <a:solidFill>
                  <a:srgbClr val="FFFF00"/>
                </a:solidFill>
              </a:rPr>
              <a:t>, year, month, day</a:t>
            </a:r>
            <a:br>
              <a:rPr lang="en-US" altLang="en-GB" sz="2000" dirty="0" smtClean="0">
                <a:solidFill>
                  <a:srgbClr val="FFFF00"/>
                </a:solidFill>
              </a:rPr>
            </a:b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1800" dirty="0" smtClean="0"/>
              <a:t>				</a:t>
            </a:r>
            <a:r>
              <a:rPr lang="en-US" altLang="en-GB" sz="1800" dirty="0" err="1" smtClean="0"/>
              <a:t>XGBoost</a:t>
            </a:r>
            <a:br>
              <a:rPr lang="en-US" altLang="en-GB" sz="1800" dirty="0" err="1" smtClean="0"/>
            </a:b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2000" dirty="0" smtClean="0"/>
              <a:t> model</a:t>
            </a:r>
            <a:r>
              <a:rPr lang="en-US" altLang="en-GB" sz="1600" dirty="0" smtClean="0"/>
              <a:t> </a:t>
            </a:r>
            <a:r>
              <a:rPr lang="en-US" altLang="en-GB" sz="2000" dirty="0" smtClean="0"/>
              <a:t>score 0.72 </a:t>
            </a:r>
            <a:r>
              <a:rPr lang="en-US" altLang="en-GB" sz="2000" dirty="0" err="1" smtClean="0"/>
              <a:t>rsmle</a:t>
            </a:r>
            <a:r>
              <a:rPr lang="en-US" altLang="en-GB" sz="2000" dirty="0" smtClean="0"/>
              <a:t> 0.504</a:t>
            </a: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" altLang="en-US" sz="2000" b="1" dirty="0" smtClean="0">
                <a:solidFill>
                  <a:srgbClr val="FFFF00"/>
                </a:solidFill>
              </a:rPr>
              <a:t>A</a:t>
            </a:r>
            <a:r>
              <a:rPr lang="en-US" altLang="en-GB" sz="2000" b="1" dirty="0" smtClean="0">
                <a:solidFill>
                  <a:srgbClr val="FFFF00"/>
                </a:solidFill>
              </a:rPr>
              <a:t>nother </a:t>
            </a:r>
            <a:r>
              <a:rPr lang="" altLang="en-US" sz="2000" b="1" dirty="0" smtClean="0">
                <a:solidFill>
                  <a:srgbClr val="FFFF00"/>
                </a:solidFill>
              </a:rPr>
              <a:t>O</a:t>
            </a:r>
            <a:r>
              <a:rPr lang="en-US" altLang="en-GB" sz="2000" b="1" dirty="0" smtClean="0">
                <a:solidFill>
                  <a:srgbClr val="FFFF00"/>
                </a:solidFill>
              </a:rPr>
              <a:t>bservation:</a:t>
            </a:r>
            <a:r>
              <a:rPr lang="en-US" altLang="en-GB" sz="2000" dirty="0" smtClean="0"/>
              <a:t> </a:t>
            </a:r>
            <a:r>
              <a:rPr lang="" altLang="en-US" sz="2000" dirty="0" smtClean="0"/>
              <a:t>T</a:t>
            </a:r>
            <a:r>
              <a:rPr lang="en-US" altLang="en-GB" sz="2000" dirty="0" smtClean="0"/>
              <a:t>here is a huge leap in score on adding two important features(</a:t>
            </a:r>
            <a:r>
              <a:rPr lang="en-US" altLang="en-GB" sz="2000" dirty="0" err="1" smtClean="0"/>
              <a:t>air_store_id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visit_datetime</a:t>
            </a:r>
            <a:r>
              <a:rPr lang="en-US" altLang="en-GB" sz="2000" dirty="0" smtClean="0"/>
              <a:t>) as integer type in the final feature set so need to find more good features to add up.</a:t>
            </a: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endParaRPr lang="en-US" altLang="en-GB" sz="2000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5753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b="1" dirty="0"/>
          </a:p>
        </p:txBody>
      </p:sp>
      <p:sp>
        <p:nvSpPr>
          <p:cNvPr id="8" name="Down Arrow 7"/>
          <p:cNvSpPr/>
          <p:nvPr/>
        </p:nvSpPr>
        <p:spPr>
          <a:xfrm>
            <a:off x="4043577" y="2380030"/>
            <a:ext cx="256033" cy="34381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491389" y="3855722"/>
            <a:ext cx="270663" cy="22677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461010" y="1007110"/>
            <a:ext cx="8221980" cy="4403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GB" sz="1800" dirty="0" smtClean="0"/>
              <a:t>				group on </a:t>
            </a:r>
            <a:r>
              <a:rPr lang="en-US" altLang="en-GB" sz="1800" dirty="0" err="1" smtClean="0"/>
              <a:t>air_store_id</a:t>
            </a:r>
            <a:r>
              <a:rPr lang="en-US" altLang="en-GB" sz="1800" dirty="0" smtClean="0"/>
              <a:t> &amp; calculate mean of 				visitors to add </a:t>
            </a:r>
            <a:r>
              <a:rPr lang="en-US" altLang="en-GB" sz="1800" dirty="0" err="1" smtClean="0"/>
              <a:t>mean_visitors_wrt_ids</a:t>
            </a:r>
            <a:r>
              <a:rPr lang="en-US" altLang="en-GB" sz="1800" dirty="0" smtClean="0"/>
              <a:t> into 				feature set.</a:t>
            </a:r>
            <a:br>
              <a:rPr lang="en-US" altLang="en-GB" sz="1800" dirty="0" smtClean="0"/>
            </a:b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2000" dirty="0" smtClean="0"/>
              <a:t>final train-&gt; 13 features 2,39,673 records: </a:t>
            </a:r>
            <a:br>
              <a:rPr lang="en-US" altLang="en-GB" sz="2000" dirty="0" smtClean="0"/>
            </a:br>
            <a:r>
              <a:rPr lang="en-US" altLang="en-GB" sz="2000" dirty="0" smtClean="0"/>
              <a:t>visitors, </a:t>
            </a:r>
            <a:br>
              <a:rPr lang="en-US" altLang="en-GB" sz="2000" dirty="0" smtClean="0"/>
            </a:br>
            <a:r>
              <a:rPr lang="en-US" altLang="en-GB" sz="2000" dirty="0" smtClean="0"/>
              <a:t>latitude, longitude, </a:t>
            </a:r>
            <a:r>
              <a:rPr lang="en-US" altLang="en-GB" sz="2000" dirty="0" err="1" smtClean="0"/>
              <a:t>cuisine_rank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location_rank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err="1" smtClean="0"/>
              <a:t>holiday_flg</a:t>
            </a:r>
            <a:r>
              <a:rPr lang="en-US" altLang="en-GB" sz="2000" dirty="0" smtClean="0"/>
              <a:t>, </a:t>
            </a:r>
            <a:r>
              <a:rPr lang="en-US" altLang="en-GB" sz="2000" dirty="0" err="1" smtClean="0"/>
              <a:t>week_days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err="1" smtClean="0"/>
              <a:t>reserve_visitors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err="1" smtClean="0"/>
              <a:t>air_restaurant_id</a:t>
            </a:r>
            <a:r>
              <a:rPr lang="en-US" altLang="en-GB" sz="2000" dirty="0" smtClean="0"/>
              <a:t>, year, month, day, </a:t>
            </a:r>
            <a:r>
              <a:rPr lang="en-US" altLang="en-GB" sz="2000" dirty="0" err="1" smtClean="0">
                <a:solidFill>
                  <a:srgbClr val="FFFF00"/>
                </a:solidFill>
              </a:rPr>
              <a:t>mean_visitors_wrt_ids</a:t>
            </a: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1800" dirty="0" smtClean="0"/>
              <a:t>				</a:t>
            </a:r>
            <a:br>
              <a:rPr lang="en-US" altLang="en-GB" sz="1800" dirty="0" smtClean="0"/>
            </a:br>
            <a:r>
              <a:rPr lang="en-US" altLang="en-GB" sz="1800" dirty="0" smtClean="0"/>
              <a:t>				</a:t>
            </a:r>
            <a:r>
              <a:rPr lang="en-US" altLang="en-GB" sz="1600" dirty="0" smtClean="0"/>
              <a:t> </a:t>
            </a:r>
            <a:r>
              <a:rPr lang="en-US" altLang="en-GB" sz="1800" dirty="0" err="1" smtClean="0"/>
              <a:t>XGBoost</a:t>
            </a:r>
            <a:br>
              <a:rPr lang="en-US" altLang="en-GB" sz="1800" dirty="0" err="1" smtClean="0"/>
            </a:br>
            <a:r>
              <a:rPr lang="en-US" altLang="en-GB" sz="1600" dirty="0" smtClean="0"/>
              <a:t/>
            </a:r>
            <a:br>
              <a:rPr lang="en-US" altLang="en-GB" sz="1600" dirty="0" smtClean="0"/>
            </a:br>
            <a:r>
              <a:rPr lang="" altLang="en-US" sz="2000" b="1" dirty="0" smtClean="0"/>
              <a:t>M</a:t>
            </a:r>
            <a:r>
              <a:rPr lang="en-US" altLang="en-GB" sz="2000" b="1" dirty="0" smtClean="0"/>
              <a:t>odel</a:t>
            </a:r>
            <a:r>
              <a:rPr lang="en-US" altLang="en-GB" sz="1600" b="1" dirty="0" smtClean="0"/>
              <a:t> </a:t>
            </a:r>
            <a:r>
              <a:rPr lang="en-US" altLang="en-GB" sz="2000" b="1" dirty="0" smtClean="0"/>
              <a:t>score </a:t>
            </a:r>
            <a:r>
              <a:rPr lang="en-US" altLang="en-GB" sz="2000" dirty="0" smtClean="0"/>
              <a:t>0.73 </a:t>
            </a:r>
            <a:r>
              <a:rPr lang="en-US" altLang="en-GB" sz="2000" b="1" dirty="0" err="1" smtClean="0"/>
              <a:t>rsmle</a:t>
            </a:r>
            <a:r>
              <a:rPr lang="en-US" altLang="en-GB" sz="2000" b="1" dirty="0" smtClean="0"/>
              <a:t> </a:t>
            </a:r>
            <a:r>
              <a:rPr lang="en-US" altLang="en-GB" sz="2000" dirty="0" smtClean="0"/>
              <a:t>0.501 </a:t>
            </a: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1800" dirty="0" smtClean="0"/>
              <a:t/>
            </a:r>
            <a:br>
              <a:rPr lang="en-US" altLang="en-GB" sz="18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endParaRPr lang="en-US" altLang="en-GB" sz="2000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5753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b="1" dirty="0"/>
          </a:p>
        </p:txBody>
      </p:sp>
      <p:sp>
        <p:nvSpPr>
          <p:cNvPr id="8" name="Down Arrow 7"/>
          <p:cNvSpPr/>
          <p:nvPr/>
        </p:nvSpPr>
        <p:spPr>
          <a:xfrm>
            <a:off x="3794125" y="483870"/>
            <a:ext cx="410845" cy="84899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707130" y="3445510"/>
            <a:ext cx="438785" cy="42037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1079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800735" y="1143000"/>
            <a:ext cx="622681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 b="1"/>
          </a:p>
        </p:txBody>
      </p:sp>
      <p:sp>
        <p:nvSpPr>
          <p:cNvPr id="5" name="Google Shape;74;p14"/>
          <p:cNvSpPr txBox="1"/>
          <p:nvPr/>
        </p:nvSpPr>
        <p:spPr>
          <a:xfrm>
            <a:off x="467360" y="1421130"/>
            <a:ext cx="622681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6" name="Google Shape;74;p14"/>
          <p:cNvSpPr txBox="1"/>
          <p:nvPr/>
        </p:nvSpPr>
        <p:spPr>
          <a:xfrm>
            <a:off x="467360" y="2092960"/>
            <a:ext cx="622681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1"/>
              <a:t>	</a:t>
            </a:r>
            <a:endParaRPr lang="en-US" altLang="en-US" sz="1200" b="1"/>
          </a:p>
        </p:txBody>
      </p:sp>
      <p:sp>
        <p:nvSpPr>
          <p:cNvPr id="12" name="Google Shape;74;p14"/>
          <p:cNvSpPr txBox="1"/>
          <p:nvPr/>
        </p:nvSpPr>
        <p:spPr>
          <a:xfrm>
            <a:off x="5772785" y="924560"/>
            <a:ext cx="289433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11" name="Google Shape;74;p14"/>
          <p:cNvSpPr txBox="1"/>
          <p:nvPr/>
        </p:nvSpPr>
        <p:spPr>
          <a:xfrm>
            <a:off x="467360" y="3266440"/>
            <a:ext cx="6977380" cy="661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4" name="Google Shape;74;p14"/>
          <p:cNvSpPr txBox="1"/>
          <p:nvPr/>
        </p:nvSpPr>
        <p:spPr>
          <a:xfrm>
            <a:off x="319405" y="4551680"/>
            <a:ext cx="8077835" cy="441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8" name="Google Shape;74;p14"/>
          <p:cNvSpPr txBox="1"/>
          <p:nvPr/>
        </p:nvSpPr>
        <p:spPr>
          <a:xfrm>
            <a:off x="467639" y="213868"/>
            <a:ext cx="8077835" cy="441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" altLang="en-IN" sz="2400" b="1" dirty="0" err="1" smtClean="0"/>
              <a:t>T</a:t>
            </a:r>
            <a:r>
              <a:rPr lang="en-IN" altLang="en-US" sz="2400" b="1" dirty="0" err="1" smtClean="0"/>
              <a:t>rain_x</a:t>
            </a:r>
            <a:r>
              <a:rPr lang="en-IN" altLang="en-US" sz="2400" b="1" dirty="0" smtClean="0"/>
              <a:t> data &amp; structure</a:t>
            </a:r>
            <a:r>
              <a:rPr lang="" altLang="en-IN" sz="2400" b="1" dirty="0" smtClean="0"/>
              <a:t>:</a:t>
            </a:r>
            <a:endParaRPr lang="en-IN" altLang="en-US" sz="2400" b="1" dirty="0" smtClean="0"/>
          </a:p>
          <a:p>
            <a:pPr lvl="0"/>
            <a:endParaRPr lang="en-IN" altLang="en-US" sz="1500" b="1" dirty="0" smtClean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945" y="475335"/>
            <a:ext cx="88328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4756" y="2324760"/>
            <a:ext cx="7727950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1079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08965" y="557530"/>
            <a:ext cx="8221980" cy="4819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GB" sz="3200" b="1" dirty="0" smtClean="0">
                <a:solidFill>
                  <a:schemeClr val="bg1"/>
                </a:solidFill>
              </a:rPr>
              <a:t>Test Data Summary:</a:t>
            </a:r>
            <a:br>
              <a:rPr lang="en-US" altLang="en-GB" sz="3200" b="1" dirty="0" smtClean="0">
                <a:solidFill>
                  <a:schemeClr val="bg1"/>
                </a:solidFill>
              </a:rPr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 				 </a:t>
            </a:r>
            <a:r>
              <a:rPr lang="en-US" altLang="en-GB" sz="1800" dirty="0" smtClean="0"/>
              <a:t>sample_submission.csv</a:t>
            </a:r>
            <a:br>
              <a:rPr lang="en-US" altLang="en-GB" sz="18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2 features 12,435 records.</a:t>
            </a:r>
            <a:br>
              <a:rPr lang="en-US" altLang="en-GB" sz="2000" dirty="0" smtClean="0"/>
            </a:br>
            <a:r>
              <a:rPr lang="en-US" altLang="en-GB" sz="2000" dirty="0" smtClean="0"/>
              <a:t>id, visitors </a:t>
            </a:r>
            <a:br>
              <a:rPr lang="en-US" altLang="en-GB" sz="2000" dirty="0" smtClean="0"/>
            </a:br>
            <a:r>
              <a:rPr lang="en-US" altLang="en-GB" sz="2000" dirty="0" smtClean="0"/>
              <a:t>				</a:t>
            </a:r>
            <a:r>
              <a:rPr lang="en-US" altLang="en-GB" sz="1800" dirty="0" smtClean="0"/>
              <a:t>break id into 2 features(</a:t>
            </a:r>
            <a:r>
              <a:rPr lang="en-US" altLang="en-GB" sz="1800" dirty="0" err="1" smtClean="0"/>
              <a:t>air_store_id</a:t>
            </a:r>
            <a:r>
              <a:rPr lang="en-US" altLang="en-GB" sz="1800" dirty="0" smtClean="0"/>
              <a:t>, 				</a:t>
            </a:r>
            <a:r>
              <a:rPr lang="en-US" altLang="en-GB" sz="1800" dirty="0" err="1" smtClean="0"/>
              <a:t>visit_datetime</a:t>
            </a:r>
            <a:r>
              <a:rPr lang="en-US" altLang="en-GB" sz="1800" dirty="0" smtClean="0"/>
              <a:t>) using </a:t>
            </a:r>
            <a:r>
              <a:rPr lang="en-US" altLang="en-GB" sz="1800" dirty="0" err="1" smtClean="0"/>
              <a:t>str</a:t>
            </a:r>
            <a:r>
              <a:rPr lang="en-US" altLang="en-GB" sz="1800" dirty="0" smtClean="0"/>
              <a:t> &amp; convert into 				integer type using </a:t>
            </a:r>
            <a:r>
              <a:rPr lang="en-US" altLang="en-GB" sz="1800" dirty="0" err="1" smtClean="0"/>
              <a:t>astype</a:t>
            </a:r>
            <a:r>
              <a:rPr lang="en-US" altLang="en-GB" sz="1800" dirty="0" smtClean="0"/>
              <a:t>.</a:t>
            </a:r>
            <a:br>
              <a:rPr lang="en-US" altLang="en-GB" sz="18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4 features 12,435 records: </a:t>
            </a:r>
            <a:br>
              <a:rPr lang="en-US" altLang="en-GB" sz="2000" dirty="0" smtClean="0"/>
            </a:br>
            <a:r>
              <a:rPr lang="en-US" altLang="en-GB" sz="2000" dirty="0" smtClean="0"/>
              <a:t>id, visitors </a:t>
            </a:r>
            <a:br>
              <a:rPr lang="en-US" altLang="en-GB" sz="2000" dirty="0" smtClean="0"/>
            </a:br>
            <a:r>
              <a:rPr lang="en-US" altLang="en-GB" sz="2000" dirty="0" err="1" smtClean="0">
                <a:solidFill>
                  <a:srgbClr val="FFFF00"/>
                </a:solidFill>
              </a:rPr>
              <a:t>air_store_id</a:t>
            </a:r>
            <a:r>
              <a:rPr lang="en-US" altLang="en-GB" sz="2000" dirty="0" smtClean="0">
                <a:solidFill>
                  <a:srgbClr val="FFFF00"/>
                </a:solidFill>
              </a:rPr>
              <a:t>, </a:t>
            </a:r>
            <a:r>
              <a:rPr lang="en-US" altLang="en-GB" sz="2000" dirty="0" err="1" smtClean="0">
                <a:solidFill>
                  <a:srgbClr val="FFFF00"/>
                </a:solidFill>
              </a:rPr>
              <a:t>visit_datetime</a:t>
            </a:r>
            <a:r>
              <a:rPr lang="en-US" altLang="en-GB" sz="2000" dirty="0" smtClean="0">
                <a:solidFill>
                  <a:srgbClr val="FFFF00"/>
                </a:solidFill>
              </a:rPr>
              <a:t> </a:t>
            </a: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rest is similar to train data			</a:t>
            </a:r>
            <a:br>
              <a:rPr lang="en-US" altLang="en-GB" sz="2000" dirty="0" smtClean="0"/>
            </a:br>
            <a:endParaRPr lang="en-US" altLang="en-GB" sz="2000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5753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12" name="Down Arrow 11"/>
          <p:cNvSpPr/>
          <p:nvPr/>
        </p:nvSpPr>
        <p:spPr>
          <a:xfrm>
            <a:off x="3829482" y="2343556"/>
            <a:ext cx="335279" cy="59130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008172" y="993649"/>
            <a:ext cx="292607" cy="30601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65125" y="738505"/>
            <a:ext cx="6226810" cy="2150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/>
              <a:t>Given</a:t>
            </a:r>
            <a:r>
              <a:rPr lang="en-GB" sz="2000" b="1"/>
              <a:t>: </a:t>
            </a:r>
            <a:br>
              <a:rPr lang="en-GB" sz="2000" b="1"/>
            </a:br>
            <a:r>
              <a:rPr lang="en-GB" sz="2000" b="1"/>
              <a:t>Hot Pepper Gourmet (hpg) </a:t>
            </a:r>
            <a:r>
              <a:rPr lang="en-US" altLang="en-GB" sz="2000" b="1"/>
              <a:t>- </a:t>
            </a:r>
            <a:r>
              <a:rPr lang="en-US" altLang="en-GB" sz="2000"/>
              <a:t>Users can search restaurants and also make a reservation online.</a:t>
            </a:r>
            <a:br>
              <a:rPr lang="en-US" altLang="en-GB" sz="2000"/>
            </a:br>
            <a:r>
              <a:rPr lang="en-US" altLang="en-GB" sz="2000"/>
              <a:t/>
            </a:r>
            <a:br>
              <a:rPr lang="en-US" altLang="en-GB" sz="2000"/>
            </a:br>
            <a:r>
              <a:rPr lang="en-US" altLang="en-GB" sz="2000" b="1"/>
              <a:t>AirREGI / Restaurant Board (air) - </a:t>
            </a:r>
            <a:r>
              <a:rPr lang="en-US" altLang="en-GB" sz="2000"/>
              <a:t>A reservation control and cash register system.</a:t>
            </a:r>
            <a:br>
              <a:rPr lang="en-US" altLang="en-GB" sz="2000"/>
            </a:br>
            <a:r>
              <a:rPr lang="en-US" altLang="en-GB" sz="2000" b="1"/>
              <a:t/>
            </a:r>
            <a:br>
              <a:rPr lang="en-US" altLang="en-GB" sz="2000" b="1"/>
            </a:br>
            <a:endParaRPr lang="en-US" altLang="en-GB" sz="2000" b="1"/>
          </a:p>
        </p:txBody>
      </p:sp>
      <p:sp>
        <p:nvSpPr>
          <p:cNvPr id="5" name="Google Shape;74;p14"/>
          <p:cNvSpPr txBox="1"/>
          <p:nvPr/>
        </p:nvSpPr>
        <p:spPr>
          <a:xfrm>
            <a:off x="365125" y="2701925"/>
            <a:ext cx="6226810" cy="1887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Mission statement: </a:t>
            </a:r>
            <a:r>
              <a:rPr lang="en-US" altLang="en-GB" sz="2000"/>
              <a:t>U</a:t>
            </a:r>
            <a:r>
              <a:rPr lang="en-GB" sz="2000"/>
              <a:t>se reservation and visitation data to predict the total number of visitors to a restaurant for future dates</a:t>
            </a:r>
            <a:r>
              <a:rPr lang="en-US" altLang="en-GB" sz="200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1079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800735" y="1143000"/>
            <a:ext cx="622681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 b="1"/>
          </a:p>
        </p:txBody>
      </p:sp>
      <p:sp>
        <p:nvSpPr>
          <p:cNvPr id="5" name="Google Shape;74;p14"/>
          <p:cNvSpPr txBox="1"/>
          <p:nvPr/>
        </p:nvSpPr>
        <p:spPr>
          <a:xfrm>
            <a:off x="467360" y="1421130"/>
            <a:ext cx="622681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6" name="Google Shape;74;p14"/>
          <p:cNvSpPr txBox="1"/>
          <p:nvPr/>
        </p:nvSpPr>
        <p:spPr>
          <a:xfrm>
            <a:off x="467360" y="2092960"/>
            <a:ext cx="622681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1"/>
              <a:t>	</a:t>
            </a:r>
            <a:endParaRPr lang="en-US" altLang="en-US" sz="1200" b="1"/>
          </a:p>
        </p:txBody>
      </p:sp>
      <p:sp>
        <p:nvSpPr>
          <p:cNvPr id="12" name="Google Shape;74;p14"/>
          <p:cNvSpPr txBox="1"/>
          <p:nvPr/>
        </p:nvSpPr>
        <p:spPr>
          <a:xfrm>
            <a:off x="5772785" y="924560"/>
            <a:ext cx="289433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11" name="Google Shape;74;p14"/>
          <p:cNvSpPr txBox="1"/>
          <p:nvPr/>
        </p:nvSpPr>
        <p:spPr>
          <a:xfrm>
            <a:off x="467360" y="3266440"/>
            <a:ext cx="6977380" cy="661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4" name="Google Shape;74;p14"/>
          <p:cNvSpPr txBox="1"/>
          <p:nvPr/>
        </p:nvSpPr>
        <p:spPr>
          <a:xfrm>
            <a:off x="319405" y="4551680"/>
            <a:ext cx="8077835" cy="441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8" name="Google Shape;74;p14"/>
          <p:cNvSpPr txBox="1"/>
          <p:nvPr/>
        </p:nvSpPr>
        <p:spPr>
          <a:xfrm>
            <a:off x="105689" y="203073"/>
            <a:ext cx="8077835" cy="441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" altLang="en-IN" sz="2400" b="1" dirty="0" err="1" smtClean="0"/>
              <a:t>T</a:t>
            </a:r>
            <a:r>
              <a:rPr lang="en-IN" altLang="en-US" sz="2400" b="1" dirty="0" err="1" smtClean="0"/>
              <a:t>est_x</a:t>
            </a:r>
            <a:r>
              <a:rPr lang="en-IN" altLang="en-US" sz="2400" b="1" dirty="0" smtClean="0"/>
              <a:t> data &amp; structure</a:t>
            </a:r>
            <a:r>
              <a:rPr lang="" altLang="en-IN" sz="2400" b="1" dirty="0" smtClean="0"/>
              <a:t>:</a:t>
            </a:r>
            <a:endParaRPr lang="en-IN" altLang="en-US" sz="2400" b="1" dirty="0" smtClean="0"/>
          </a:p>
          <a:p>
            <a:pPr lvl="0"/>
            <a:endParaRPr lang="en-IN" altLang="en-US" sz="15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635" y="445795"/>
            <a:ext cx="89281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507" y="2237206"/>
            <a:ext cx="730885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47345" y="300990"/>
            <a:ext cx="46539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3000" b="1">
                <a:solidFill>
                  <a:schemeClr val="bg1"/>
                </a:solidFill>
              </a:rPr>
              <a:t>Model Selection: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63220" y="1165860"/>
            <a:ext cx="46380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2000">
                <a:solidFill>
                  <a:schemeClr val="bg1"/>
                </a:solidFill>
              </a:rPr>
              <a:t>1. XGBoost Model</a:t>
            </a:r>
          </a:p>
          <a:p>
            <a:endParaRPr lang="" altLang="en-US" sz="2000">
              <a:solidFill>
                <a:schemeClr val="bg1"/>
              </a:solidFill>
            </a:endParaRPr>
          </a:p>
          <a:p>
            <a:r>
              <a:rPr lang="" altLang="en-US" sz="2000">
                <a:solidFill>
                  <a:schemeClr val="bg1"/>
                </a:solidFill>
              </a:rPr>
              <a:t>2. Decision Tree Regression</a:t>
            </a:r>
          </a:p>
          <a:p>
            <a:endParaRPr lang="" altLang="en-US" sz="2000">
              <a:solidFill>
                <a:schemeClr val="bg1"/>
              </a:solidFill>
            </a:endParaRPr>
          </a:p>
          <a:p>
            <a:r>
              <a:rPr lang="" altLang="en-US" sz="2000">
                <a:solidFill>
                  <a:schemeClr val="bg1"/>
                </a:solidFill>
              </a:rPr>
              <a:t>3. Random Forest Regression</a:t>
            </a:r>
          </a:p>
          <a:p>
            <a:endParaRPr lang="" altLang="en-US" sz="2000">
              <a:solidFill>
                <a:schemeClr val="bg1"/>
              </a:solidFill>
            </a:endParaRPr>
          </a:p>
          <a:p>
            <a:r>
              <a:rPr lang="" altLang="en-US" sz="2000">
                <a:solidFill>
                  <a:schemeClr val="bg1"/>
                </a:solidFill>
              </a:rPr>
              <a:t>4. </a:t>
            </a:r>
            <a:r>
              <a:rPr lang="en-US" altLang="en-GB" sz="2000">
                <a:solidFill>
                  <a:schemeClr val="bg1"/>
                </a:solidFill>
                <a:sym typeface="+mn-ea"/>
              </a:rPr>
              <a:t>Kneighbours</a:t>
            </a:r>
            <a:r>
              <a:rPr lang="" altLang="en-US" sz="20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GB" sz="2000">
                <a:solidFill>
                  <a:schemeClr val="bg1"/>
                </a:solidFill>
                <a:sym typeface="+mn-ea"/>
              </a:rPr>
              <a:t>Regress</a:t>
            </a:r>
            <a:r>
              <a:rPr lang="" altLang="en-US" sz="2000">
                <a:solidFill>
                  <a:schemeClr val="bg1"/>
                </a:solidFill>
                <a:sym typeface="+mn-ea"/>
              </a:rPr>
              <a:t>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			</a:t>
            </a:r>
            <a:br>
              <a:rPr lang="en-US" altLang="en-GB" sz="2000" dirty="0" smtClean="0"/>
            </a:br>
            <a:endParaRPr lang="en-US" altLang="en-GB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805" y="1929765"/>
            <a:ext cx="8404860" cy="2710180"/>
          </a:xfrm>
        </p:spPr>
        <p:txBody>
          <a:bodyPr/>
          <a:lstStyle/>
          <a:p>
            <a:r>
              <a:rPr lang="en-US" dirty="0" smtClean="0"/>
              <a:t>It stands for </a:t>
            </a:r>
            <a:r>
              <a:rPr lang="en-US" dirty="0" err="1" smtClean="0"/>
              <a:t>eXtreme</a:t>
            </a:r>
            <a:r>
              <a:rPr lang="en-US" dirty="0" smtClean="0"/>
              <a:t> Gradient Boosting</a:t>
            </a:r>
            <a:r>
              <a:rPr lang="en-US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Gradient boosting is an ensemble approach where new models are created that predict the residuals or errors of prior models and then added together to make the final prediction</a:t>
            </a:r>
            <a:r>
              <a:rPr lang="en-US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Nirmala UI" pitchFamily="34" charset="0"/>
                <a:cs typeface="Nirmala UI" pitchFamily="34" charset="0"/>
              </a:rPr>
              <a:t>“</a:t>
            </a:r>
            <a:r>
              <a:rPr lang="en-US" i="1" dirty="0" smtClean="0">
                <a:latin typeface="Nirmala UI" pitchFamily="34" charset="0"/>
                <a:cs typeface="Nirmala UI" pitchFamily="34" charset="0"/>
              </a:rPr>
              <a:t>As the winner of an increasing amount of </a:t>
            </a:r>
            <a:r>
              <a:rPr lang="en-US" i="1" dirty="0" err="1" smtClean="0">
                <a:latin typeface="Nirmala UI" pitchFamily="34" charset="0"/>
                <a:cs typeface="Nirmala UI" pitchFamily="34" charset="0"/>
              </a:rPr>
              <a:t>Kaggle</a:t>
            </a:r>
            <a:r>
              <a:rPr lang="en-US" i="1" dirty="0" smtClean="0">
                <a:latin typeface="Nirmala UI" pitchFamily="34" charset="0"/>
                <a:cs typeface="Nirmala UI" pitchFamily="34" charset="0"/>
              </a:rPr>
              <a:t> competitions, </a:t>
            </a:r>
            <a:r>
              <a:rPr lang="en-US" i="1" dirty="0" err="1" smtClean="0">
                <a:latin typeface="Nirmala UI" pitchFamily="34" charset="0"/>
                <a:cs typeface="Nirmala UI" pitchFamily="34" charset="0"/>
              </a:rPr>
              <a:t>XGBoost</a:t>
            </a:r>
            <a:r>
              <a:rPr lang="en-US" i="1" dirty="0" smtClean="0">
                <a:latin typeface="Nirmala UI" pitchFamily="34" charset="0"/>
                <a:cs typeface="Nirmala UI" pitchFamily="34" charset="0"/>
              </a:rPr>
              <a:t> showed us again to be a great all-round algorithm worth having in your toolbox </a:t>
            </a:r>
            <a:r>
              <a:rPr lang="en-US" dirty="0" smtClean="0">
                <a:latin typeface="Nirmala UI" pitchFamily="34" charset="0"/>
                <a:cs typeface="Nirmala UI" pitchFamily="34" charset="0"/>
              </a:rPr>
              <a:t>”</a:t>
            </a:r>
          </a:p>
          <a:p>
            <a:endParaRPr lang="en-IN" dirty="0" smtClean="0">
              <a:latin typeface="Nirmala UI" pitchFamily="34" charset="0"/>
              <a:cs typeface="Nirmala UI" pitchFamily="34" charset="0"/>
            </a:endParaRPr>
          </a:p>
          <a:p>
            <a:r>
              <a:rPr lang="en-IN" dirty="0" smtClean="0"/>
              <a:t>On </a:t>
            </a:r>
            <a:r>
              <a:rPr lang="en-IN" dirty="0" err="1" smtClean="0"/>
              <a:t>hyperparameter</a:t>
            </a:r>
            <a:r>
              <a:rPr lang="en-IN" dirty="0" smtClean="0"/>
              <a:t> tuning, we found out</a:t>
            </a:r>
          </a:p>
          <a:p>
            <a:endParaRPr lang="en-IN" dirty="0" smtClean="0"/>
          </a:p>
          <a:p>
            <a:pPr marL="139700" indent="0">
              <a:buNone/>
            </a:pPr>
            <a:r>
              <a:rPr lang="en-IN" dirty="0" smtClean="0"/>
              <a:t>         Max Depth = </a:t>
            </a:r>
            <a:r>
              <a:rPr lang="en-IN" dirty="0" smtClean="0"/>
              <a:t>8    </a:t>
            </a:r>
            <a:endParaRPr lang="en-IN" dirty="0" smtClean="0"/>
          </a:p>
          <a:p>
            <a:pPr marL="139700" indent="0">
              <a:buNone/>
            </a:pPr>
            <a:r>
              <a:rPr lang="en-IN" dirty="0" smtClean="0"/>
              <a:t>         </a:t>
            </a:r>
            <a:r>
              <a:rPr lang="en-IN" dirty="0" smtClean="0"/>
              <a:t>Learning rate  </a:t>
            </a:r>
            <a:r>
              <a:rPr lang="en-IN" dirty="0" smtClean="0"/>
              <a:t>= </a:t>
            </a:r>
            <a:r>
              <a:rPr lang="en-IN" dirty="0" smtClean="0"/>
              <a:t>.009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5753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2" name="Google Shape;68;p13"/>
          <p:cNvSpPr txBox="1"/>
          <p:nvPr/>
        </p:nvSpPr>
        <p:spPr>
          <a:xfrm>
            <a:off x="583200" y="64967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3200" b="1" dirty="0" smtClean="0"/>
              <a:t>XGBoost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GB" sz="2000" dirty="0" smtClean="0"/>
              <a:t/>
            </a:r>
            <a:br>
              <a:rPr lang="en-US" altLang="en-GB" sz="2000" dirty="0" smtClean="0"/>
            </a:br>
            <a:r>
              <a:rPr lang="en-US" altLang="en-GB" sz="2000" dirty="0" smtClean="0"/>
              <a:t>			</a:t>
            </a:r>
            <a:br>
              <a:rPr lang="en-US" altLang="en-GB" sz="2000" dirty="0" smtClean="0"/>
            </a:br>
            <a:endParaRPr lang="en-US" altLang="en-GB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900" y="1929585"/>
            <a:ext cx="3999900" cy="2710200"/>
          </a:xfrm>
        </p:spPr>
        <p:txBody>
          <a:bodyPr/>
          <a:lstStyle/>
          <a:p>
            <a:r>
              <a:rPr lang="en-IN" dirty="0"/>
              <a:t>Decision tree builds regression or classification models in the form of a tree structure. It breaks down a dataset into smaller and smaller subsets while at the same time an associated decision tree is incrementally developed. The final result is a tree with </a:t>
            </a:r>
            <a:r>
              <a:rPr lang="en-IN" b="1" dirty="0"/>
              <a:t>decision nodes</a:t>
            </a:r>
            <a:r>
              <a:rPr lang="en-IN" dirty="0"/>
              <a:t> and </a:t>
            </a:r>
            <a:r>
              <a:rPr lang="en-IN" b="1" dirty="0"/>
              <a:t>leaf nodes</a:t>
            </a:r>
            <a:r>
              <a:rPr lang="en-IN" dirty="0"/>
              <a:t>.</a:t>
            </a:r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5753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2" name="Google Shape;68;p13"/>
          <p:cNvSpPr txBox="1"/>
          <p:nvPr/>
        </p:nvSpPr>
        <p:spPr>
          <a:xfrm>
            <a:off x="583200" y="64967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dirty="0" smtClean="0"/>
              <a:t>DECISION TREE REGRESSION</a:t>
            </a:r>
            <a:endParaRPr lang="en-US" altLang="en-US" sz="3200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 smtClean="0"/>
              <a:t>On </a:t>
            </a:r>
            <a:r>
              <a:rPr lang="en-IN" dirty="0" err="1" smtClean="0"/>
              <a:t>hyperparameter</a:t>
            </a:r>
            <a:r>
              <a:rPr lang="en-IN" dirty="0" smtClean="0"/>
              <a:t> </a:t>
            </a:r>
            <a:r>
              <a:rPr lang="en-IN" dirty="0"/>
              <a:t>tuning, we found </a:t>
            </a:r>
            <a:r>
              <a:rPr lang="en-IN" dirty="0" smtClean="0"/>
              <a:t>out</a:t>
            </a:r>
          </a:p>
          <a:p>
            <a:endParaRPr lang="en-IN" dirty="0" smtClean="0"/>
          </a:p>
          <a:p>
            <a:pPr marL="139700" indent="0">
              <a:buNone/>
            </a:pPr>
            <a:r>
              <a:rPr lang="en-IN" dirty="0" smtClean="0"/>
              <a:t>         Max Depth = 40    </a:t>
            </a:r>
          </a:p>
          <a:p>
            <a:pPr marL="139700" indent="0">
              <a:buNone/>
            </a:pPr>
            <a:r>
              <a:rPr lang="en-IN" dirty="0" smtClean="0"/>
              <a:t>         </a:t>
            </a:r>
            <a:r>
              <a:rPr lang="en-IN" dirty="0" err="1" smtClean="0"/>
              <a:t>Min_sample_split</a:t>
            </a:r>
            <a:r>
              <a:rPr lang="en-IN" dirty="0" smtClean="0"/>
              <a:t>  = 10</a:t>
            </a:r>
          </a:p>
          <a:p>
            <a:endParaRPr lang="en-IN" dirty="0"/>
          </a:p>
          <a:p>
            <a:r>
              <a:rPr lang="en-IN" dirty="0"/>
              <a:t>Here also we </a:t>
            </a:r>
            <a:r>
              <a:rPr lang="en-IN" dirty="0" smtClean="0"/>
              <a:t>used (log(y)) </a:t>
            </a:r>
            <a:r>
              <a:rPr lang="en-IN" dirty="0"/>
              <a:t>as it helps a decision tree to pack values in a leaf because the values are “closer” to each other.</a:t>
            </a:r>
            <a:endParaRPr lang="en-IN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First using decision tree regression we are getting </a:t>
            </a:r>
          </a:p>
          <a:p>
            <a:pPr marL="139700" indent="0">
              <a:buNone/>
            </a:pPr>
            <a:r>
              <a:rPr lang="en-IN" dirty="0" smtClean="0">
                <a:solidFill>
                  <a:schemeClr val="bg1"/>
                </a:solidFill>
              </a:rPr>
              <a:t>        RMSLE – 0.71  </a:t>
            </a:r>
          </a:p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Score – 0.61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After </a:t>
            </a:r>
            <a:r>
              <a:rPr lang="en-IN" dirty="0" smtClean="0">
                <a:solidFill>
                  <a:schemeClr val="bg1"/>
                </a:solidFill>
              </a:rPr>
              <a:t>adding some more </a:t>
            </a:r>
            <a:r>
              <a:rPr lang="en-IN" dirty="0" smtClean="0">
                <a:solidFill>
                  <a:schemeClr val="bg1"/>
                </a:solidFill>
              </a:rPr>
              <a:t>features in train data , </a:t>
            </a:r>
          </a:p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RMSLE  - 0.63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Performing </a:t>
            </a:r>
            <a:r>
              <a:rPr lang="en-IN" dirty="0" err="1" smtClean="0">
                <a:solidFill>
                  <a:schemeClr val="bg1"/>
                </a:solidFill>
              </a:rPr>
              <a:t>hypertuning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</a:p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  </a:t>
            </a:r>
          </a:p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      RMSLE –  0.61</a:t>
            </a:r>
          </a:p>
          <a:p>
            <a:pPr marL="139700" indent="0"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      Final RMSLE –  0.59.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false"/>
              </a:ext>
            </a:extLst>
          </a:blip>
          <a:stretch>
            <a:fillRect/>
          </a:stretch>
        </p:blipFill>
        <p:spPr>
          <a:xfrm>
            <a:off x="429470" y="752566"/>
            <a:ext cx="8306959" cy="75385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5917674" y="2932117"/>
            <a:ext cx="525517" cy="873304"/>
          </a:xfrm>
          <a:prstGeom prst="downArrow">
            <a:avLst>
              <a:gd name="adj1" fmla="val 34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GB" dirty="0" smtClean="0"/>
              <a:t>RANDOM FOREST REGRESSION</a:t>
            </a:r>
            <a:endParaRPr lang="en-IN" alt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random forest is a meta estimator that fits a number of classifying decision trees on various sub-samples of the dataset and uses averaging to improve the predictive accuracy and control over-fitting.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 smtClean="0"/>
              <a:t>On </a:t>
            </a:r>
            <a:r>
              <a:rPr lang="en-IN" dirty="0" err="1" smtClean="0"/>
              <a:t>hypertuning</a:t>
            </a:r>
            <a:r>
              <a:rPr lang="en-IN" dirty="0" smtClean="0"/>
              <a:t> we found out that </a:t>
            </a:r>
          </a:p>
          <a:p>
            <a:pPr marL="139700" indent="0">
              <a:buNone/>
            </a:pPr>
            <a:r>
              <a:rPr lang="en-IN" dirty="0"/>
              <a:t> </a:t>
            </a:r>
            <a:r>
              <a:rPr lang="en-IN" dirty="0" smtClean="0"/>
              <a:t>         </a:t>
            </a:r>
          </a:p>
          <a:p>
            <a:pPr marL="13970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</a:t>
            </a:r>
            <a:r>
              <a:rPr lang="en-IN" dirty="0" err="1"/>
              <a:t>m</a:t>
            </a:r>
            <a:r>
              <a:rPr lang="en-IN" dirty="0" err="1" smtClean="0"/>
              <a:t>ax_depth</a:t>
            </a:r>
            <a:r>
              <a:rPr lang="en-IN" dirty="0" smtClean="0"/>
              <a:t> =45</a:t>
            </a:r>
          </a:p>
          <a:p>
            <a:pPr marL="13970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</a:t>
            </a:r>
            <a:r>
              <a:rPr lang="en-IN" dirty="0" err="1" smtClean="0"/>
              <a:t>n_estimators</a:t>
            </a:r>
            <a:r>
              <a:rPr lang="en-IN" dirty="0" smtClean="0"/>
              <a:t> =60</a:t>
            </a:r>
          </a:p>
          <a:p>
            <a:pPr marL="139700" indent="0">
              <a:buNone/>
            </a:pPr>
            <a:endParaRPr lang="en-IN" dirty="0" smtClean="0"/>
          </a:p>
          <a:p>
            <a:r>
              <a:rPr lang="en-IN" dirty="0"/>
              <a:t>Here also we </a:t>
            </a:r>
            <a:r>
              <a:rPr lang="en-IN" dirty="0" smtClean="0"/>
              <a:t>used log(y) .</a:t>
            </a:r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First using </a:t>
            </a:r>
            <a:r>
              <a:rPr lang="en-IN" dirty="0" smtClean="0">
                <a:solidFill>
                  <a:schemeClr val="bg1"/>
                </a:solidFill>
              </a:rPr>
              <a:t>Random Forest Regression </a:t>
            </a:r>
            <a:r>
              <a:rPr lang="en-IN" dirty="0">
                <a:solidFill>
                  <a:schemeClr val="bg1"/>
                </a:solidFill>
              </a:rPr>
              <a:t>we are getting </a:t>
            </a:r>
            <a:endParaRPr lang="en-IN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      RMSLE – 0.64</a:t>
            </a:r>
          </a:p>
          <a:p>
            <a:pPr marL="13970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After adding and removing some features in Train data , we got 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    RMSLE </a:t>
            </a:r>
            <a:r>
              <a:rPr lang="en-IN" dirty="0">
                <a:solidFill>
                  <a:schemeClr val="bg1"/>
                </a:solidFill>
              </a:rPr>
              <a:t> – </a:t>
            </a:r>
            <a:r>
              <a:rPr lang="en-IN" dirty="0" smtClean="0">
                <a:solidFill>
                  <a:schemeClr val="bg1"/>
                </a:solidFill>
              </a:rPr>
              <a:t> 0.58</a:t>
            </a:r>
          </a:p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Then performing </a:t>
            </a:r>
            <a:r>
              <a:rPr lang="en-IN" dirty="0" err="1" smtClean="0">
                <a:solidFill>
                  <a:schemeClr val="bg1"/>
                </a:solidFill>
              </a:rPr>
              <a:t>hypertuning</a:t>
            </a:r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IN" dirty="0" smtClean="0">
                <a:solidFill>
                  <a:schemeClr val="bg1"/>
                </a:solidFill>
              </a:rPr>
              <a:t>              RMSLE – 0.5298</a:t>
            </a:r>
          </a:p>
          <a:p>
            <a:pPr marL="139700" indent="0">
              <a:buNone/>
            </a:pPr>
            <a:r>
              <a:rPr lang="en-IN" dirty="0">
                <a:solidFill>
                  <a:schemeClr val="bg1"/>
                </a:solidFill>
              </a:rPr>
              <a:t> </a:t>
            </a:r>
            <a:endParaRPr lang="en-IN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IN" dirty="0" smtClean="0">
                <a:solidFill>
                  <a:schemeClr val="bg1"/>
                </a:solidFill>
              </a:rPr>
              <a:t>                RMSLE – 0.52337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false"/>
              </a:ext>
            </a:extLst>
          </a:blip>
          <a:stretch>
            <a:fillRect/>
          </a:stretch>
        </p:blipFill>
        <p:spPr>
          <a:xfrm>
            <a:off x="135901" y="388883"/>
            <a:ext cx="8755851" cy="120507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959365" y="278478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err="1"/>
              <a:t>KneighboursRegressor</a:t>
            </a:r>
            <a:endParaRPr lang="en-US" altLang="en-GB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805" y="1918970"/>
            <a:ext cx="8221980" cy="2710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Regression based on k-nearest neighbors.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target is predicted by local interpolation of the targets associated of the nearest neighbors in the training set.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Init signature:</a:t>
            </a:r>
            <a:r>
              <a:rPr lang="en-US" sz="1200" dirty="0"/>
              <a:t> </a:t>
            </a:r>
            <a:r>
              <a:rPr lang="en-US" sz="1200" dirty="0" err="1"/>
              <a:t>KNeighborsRegressor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/>
              <a:t>n_neighbors</a:t>
            </a:r>
            <a:r>
              <a:rPr lang="en-US" sz="1200" dirty="0">
                <a:solidFill>
                  <a:schemeClr val="tx1"/>
                </a:solidFill>
              </a:rPr>
              <a:t>=5</a:t>
            </a:r>
            <a:r>
              <a:rPr lang="en-US" sz="1200" dirty="0"/>
              <a:t>, </a:t>
            </a:r>
            <a:r>
              <a:rPr lang="en-US" sz="1200" dirty="0">
                <a:solidFill>
                  <a:schemeClr val="tx1"/>
                </a:solidFill>
              </a:rPr>
              <a:t>*</a:t>
            </a:r>
            <a:r>
              <a:rPr lang="en-US" sz="1200" dirty="0"/>
              <a:t>, weights=</a:t>
            </a:r>
            <a:r>
              <a:rPr lang="en-US" sz="1200" dirty="0">
                <a:solidFill>
                  <a:schemeClr val="tx1"/>
                </a:solidFill>
              </a:rPr>
              <a:t>'uniform'</a:t>
            </a:r>
            <a:r>
              <a:rPr lang="en-US" sz="1200" dirty="0"/>
              <a:t>, algorithm=</a:t>
            </a:r>
            <a:r>
              <a:rPr lang="en-US" sz="1200" dirty="0">
                <a:solidFill>
                  <a:schemeClr val="tx1"/>
                </a:solidFill>
              </a:rPr>
              <a:t>'auto'</a:t>
            </a:r>
            <a:r>
              <a:rPr lang="en-US" sz="1200" dirty="0"/>
              <a:t>, </a:t>
            </a:r>
            <a:r>
              <a:rPr lang="en-US" sz="1200" dirty="0" err="1"/>
              <a:t>leaf_size</a:t>
            </a:r>
            <a:r>
              <a:rPr lang="en-US" sz="1200" dirty="0"/>
              <a:t>=</a:t>
            </a:r>
            <a:r>
              <a:rPr lang="en-US" sz="1200" dirty="0">
                <a:solidFill>
                  <a:schemeClr val="tx1"/>
                </a:solidFill>
              </a:rPr>
              <a:t>30</a:t>
            </a:r>
            <a:r>
              <a:rPr lang="en-US" sz="1200" dirty="0"/>
              <a:t>, p=</a:t>
            </a:r>
            <a:r>
              <a:rPr lang="en-US" sz="1200" dirty="0">
                <a:solidFill>
                  <a:schemeClr val="tx1"/>
                </a:solidFill>
              </a:rPr>
              <a:t>2</a:t>
            </a:r>
            <a:r>
              <a:rPr lang="en-US" sz="1200" dirty="0"/>
              <a:t>, metric=</a:t>
            </a:r>
            <a:r>
              <a:rPr lang="en-US" sz="1200" dirty="0">
                <a:solidFill>
                  <a:schemeClr val="tx1"/>
                </a:solidFill>
              </a:rPr>
              <a:t>'</a:t>
            </a:r>
            <a:r>
              <a:rPr lang="en-US" sz="1200" dirty="0" err="1">
                <a:solidFill>
                  <a:schemeClr val="tx1"/>
                </a:solidFill>
              </a:rPr>
              <a:t>minkowski</a:t>
            </a:r>
            <a:r>
              <a:rPr lang="en-US" sz="1200" dirty="0">
                <a:solidFill>
                  <a:schemeClr val="tx1"/>
                </a:solidFill>
              </a:rPr>
              <a:t>'</a:t>
            </a:r>
            <a:r>
              <a:rPr lang="en-US" sz="1200" dirty="0"/>
              <a:t>, </a:t>
            </a:r>
            <a:r>
              <a:rPr lang="en-US" sz="1200" dirty="0" err="1"/>
              <a:t>metric_params</a:t>
            </a:r>
            <a:r>
              <a:rPr lang="en-US" sz="1200" dirty="0"/>
              <a:t>=</a:t>
            </a:r>
            <a:r>
              <a:rPr lang="en-US" sz="1200" dirty="0">
                <a:solidFill>
                  <a:schemeClr val="tx1"/>
                </a:solidFill>
              </a:rPr>
              <a:t>None</a:t>
            </a:r>
            <a:r>
              <a:rPr lang="en-US" sz="1200" dirty="0"/>
              <a:t>, </a:t>
            </a:r>
            <a:r>
              <a:rPr lang="en-US" sz="1200" dirty="0" err="1"/>
              <a:t>n_jobs</a:t>
            </a:r>
            <a:r>
              <a:rPr lang="en-US" sz="1200" dirty="0"/>
              <a:t>=</a:t>
            </a:r>
            <a:r>
              <a:rPr lang="en-US" sz="1200" dirty="0">
                <a:solidFill>
                  <a:schemeClr val="tx1"/>
                </a:solidFill>
              </a:rPr>
              <a:t>None</a:t>
            </a:r>
            <a:r>
              <a:rPr lang="en-US" sz="1200" dirty="0"/>
              <a:t>, </a:t>
            </a:r>
            <a:r>
              <a:rPr lang="en-US" sz="1200" dirty="0">
                <a:solidFill>
                  <a:schemeClr val="tx1"/>
                </a:solidFill>
              </a:rPr>
              <a:t>**</a:t>
            </a:r>
            <a:r>
              <a:rPr lang="en-US" sz="1200" dirty="0" err="1"/>
              <a:t>kwargs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We tried various values of </a:t>
            </a:r>
            <a:r>
              <a:rPr lang="en-US" sz="1800" dirty="0" err="1"/>
              <a:t>hyperparameter</a:t>
            </a:r>
            <a:r>
              <a:rPr lang="en-US" sz="1800" dirty="0"/>
              <a:t>, and conclude that the value of </a:t>
            </a:r>
            <a:r>
              <a:rPr lang="en-US" sz="1800" dirty="0" err="1"/>
              <a:t>n_neighbours</a:t>
            </a:r>
            <a:r>
              <a:rPr lang="en-US" sz="1800" dirty="0"/>
              <a:t> = 20 is giving best results.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800" dirty="0"/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5071481" y="4552231"/>
          <a:ext cx="3285800" cy="428214"/>
        </p:xfrm>
        <a:graphic>
          <a:graphicData uri="http://schemas.openxmlformats.org/drawingml/2006/table">
            <a:tbl>
              <a:tblPr>
                <a:noFill/>
                <a:tableStyleId>{4C6863F1-4224-492C-B3DC-87C9DD29B05B}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86" name="Google Shape;86;p15"/>
          <p:cNvCxnSpPr/>
          <p:nvPr/>
        </p:nvCxnSpPr>
        <p:spPr>
          <a:xfrm rot="10800000">
            <a:off x="509400" y="484288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Picture 1" descr="Screenshot from 2020-11-25 16-46-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" y="4010660"/>
            <a:ext cx="5895975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13080" y="452755"/>
            <a:ext cx="6226810" cy="963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ym typeface="+mn-ea"/>
              </a:rPr>
              <a:t>First we </a:t>
            </a:r>
            <a:r>
              <a:rPr lang="en-US" sz="1500" dirty="0" smtClean="0">
                <a:sym typeface="+mn-ea"/>
              </a:rPr>
              <a:t>separate out the dataset </a:t>
            </a:r>
            <a:r>
              <a:rPr lang="en-US" sz="1500" dirty="0">
                <a:sym typeface="+mn-ea"/>
              </a:rPr>
              <a:t>into 2 parts 80% for train data and 20% test data and make a </a:t>
            </a:r>
            <a:r>
              <a:rPr lang="en-US" sz="1500" dirty="0" smtClean="0">
                <a:sym typeface="+mn-ea"/>
              </a:rPr>
              <a:t>relation </a:t>
            </a:r>
            <a:r>
              <a:rPr lang="en-US" sz="1500" dirty="0">
                <a:sym typeface="+mn-ea"/>
              </a:rPr>
              <a:t>between actual visitors and predicted visitors:</a:t>
            </a:r>
            <a:r>
              <a:rPr lang="en-US" sz="1500" dirty="0"/>
              <a:t/>
            </a:r>
            <a:br>
              <a:rPr lang="en-US" sz="1500" dirty="0"/>
            </a:br>
            <a:r>
              <a:rPr lang="en-US" sz="1500" dirty="0"/>
              <a:t/>
            </a:r>
            <a:br>
              <a:rPr lang="en-US" sz="1500" dirty="0"/>
            </a:br>
            <a:endParaRPr sz="1500"/>
          </a:p>
        </p:txBody>
      </p:sp>
      <p:pic>
        <p:nvPicPr>
          <p:cNvPr id="2" name="Picture 0" descr="predictedVsActualVisitor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" y="1090930"/>
            <a:ext cx="6867525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13080" y="452755"/>
            <a:ext cx="6226810" cy="963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500" dirty="0">
                <a:sym typeface="+mn-ea"/>
              </a:rPr>
              <a:t>After </a:t>
            </a:r>
            <a:r>
              <a:rPr lang="en-US" altLang="en-US" sz="1500" dirty="0" smtClean="0">
                <a:sym typeface="+mn-ea"/>
              </a:rPr>
              <a:t>we train </a:t>
            </a:r>
            <a:r>
              <a:rPr lang="en-US" altLang="en-US" sz="1500" dirty="0">
                <a:sym typeface="+mn-ea"/>
              </a:rPr>
              <a:t>the model and calculate the visitors for the test data, and </a:t>
            </a:r>
            <a:r>
              <a:rPr lang="en-US" altLang="en-US" sz="1500" dirty="0" smtClean="0">
                <a:sym typeface="+mn-ea"/>
              </a:rPr>
              <a:t>submission </a:t>
            </a:r>
            <a:r>
              <a:rPr lang="en-US" altLang="en-US" sz="1500" dirty="0">
                <a:sym typeface="+mn-ea"/>
              </a:rPr>
              <a:t>to </a:t>
            </a:r>
            <a:r>
              <a:rPr lang="en-US" altLang="en-US" sz="1500" dirty="0" err="1">
                <a:sym typeface="+mn-ea"/>
              </a:rPr>
              <a:t>K</a:t>
            </a:r>
            <a:r>
              <a:rPr lang="en-US" altLang="en-US" sz="1500" dirty="0" err="1" smtClean="0">
                <a:sym typeface="+mn-ea"/>
              </a:rPr>
              <a:t>aggle</a:t>
            </a:r>
            <a:r>
              <a:rPr lang="en-US" altLang="en-US" sz="1500" dirty="0">
                <a:sym typeface="+mn-ea"/>
              </a:rPr>
              <a:t>, The Root Mean squared Logarithmic Error is:</a:t>
            </a:r>
            <a:r>
              <a:rPr lang="en-US" altLang="en-US" sz="1800" dirty="0">
                <a:sym typeface="+mn-ea"/>
              </a:rPr>
              <a:t> </a:t>
            </a:r>
            <a:r>
              <a:rPr lang="en-US" altLang="en-US" sz="1800" b="1" dirty="0">
                <a:sym typeface="+mn-ea"/>
              </a:rPr>
              <a:t>0.73887</a:t>
            </a:r>
            <a:endParaRPr lang="en-US" altLang="en-US" sz="1800" b="1" dirty="0"/>
          </a:p>
        </p:txBody>
      </p:sp>
      <p:pic>
        <p:nvPicPr>
          <p:cNvPr id="3" name="Picture 2" descr="Screenshot from 2020-11-25 16-50-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" y="1497330"/>
            <a:ext cx="7334250" cy="847725"/>
          </a:xfrm>
          <a:prstGeom prst="rect">
            <a:avLst/>
          </a:prstGeom>
        </p:spPr>
      </p:pic>
      <p:pic>
        <p:nvPicPr>
          <p:cNvPr id="2" name="Picture 0" descr="Screenshot from 2020-11-25 20-37-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" y="2774315"/>
            <a:ext cx="383857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3333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Index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42286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en-US" b="1" dirty="0"/>
              <a:t>3.</a:t>
            </a:r>
            <a:r>
              <a:rPr lang="en-US" altLang="en-US" dirty="0"/>
              <a:t> </a:t>
            </a:r>
            <a:r>
              <a:rPr lang="en-US" altLang="en-US" b="1" dirty="0" smtClean="0"/>
              <a:t>Engineered Features and the Final Set of Features</a:t>
            </a:r>
            <a:endParaRPr lang="en-US" altLang="en-US" b="1" dirty="0"/>
          </a:p>
        </p:txBody>
      </p:sp>
      <p:sp>
        <p:nvSpPr>
          <p:cNvPr id="3" name="Google Shape;68;p13"/>
          <p:cNvSpPr txBox="1"/>
          <p:nvPr/>
        </p:nvSpPr>
        <p:spPr>
          <a:xfrm>
            <a:off x="390525" y="145753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/>
              <a:t>2.</a:t>
            </a:r>
            <a:r>
              <a:rPr lang="en-US" altLang="en-US"/>
              <a:t> </a:t>
            </a:r>
            <a:r>
              <a:rPr lang="en-US" altLang="en-US" b="1"/>
              <a:t>Understanding the data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    a. Air Reserve 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    b. Hpg Reserve 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    c. Air Store 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    d. Hpg Store 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    e. Store Id 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    f. Date info csv</a:t>
            </a:r>
          </a:p>
        </p:txBody>
      </p:sp>
      <p:sp>
        <p:nvSpPr>
          <p:cNvPr id="2" name="Google Shape;68;p13"/>
          <p:cNvSpPr txBox="1"/>
          <p:nvPr/>
        </p:nvSpPr>
        <p:spPr>
          <a:xfrm>
            <a:off x="390525" y="114956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/>
              <a:t>1.</a:t>
            </a:r>
            <a:r>
              <a:rPr lang="en-US" altLang="en-US"/>
              <a:t> </a:t>
            </a:r>
            <a:r>
              <a:rPr lang="en-US" altLang="en-US" b="1"/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 descr="Overhead shot of young people sitting on a boardwalk"/>
          <p:cNvPicPr preferRelativeResize="0"/>
          <p:nvPr/>
        </p:nvPicPr>
        <p:blipFill rotWithShape="1">
          <a:blip r:embed="rId3"/>
          <a:srcRect t="8630" r="1254" b="8063"/>
          <a:stretch>
            <a:fillRect/>
          </a:stretch>
        </p:blipFill>
        <p:spPr>
          <a:xfrm>
            <a:off x="-14799" y="1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321310" y="199390"/>
            <a:ext cx="8335645" cy="485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en-US" sz="3000" b="1" dirty="0" smtClean="0">
                <a:solidFill>
                  <a:srgbClr val="00B0F0"/>
                </a:solidFill>
              </a:rPr>
              <a:t>Comparison </a:t>
            </a:r>
            <a:r>
              <a:rPr lang="en-US" altLang="en-US" sz="3000" b="1" dirty="0">
                <a:solidFill>
                  <a:srgbClr val="00B0F0"/>
                </a:solidFill>
              </a:rPr>
              <a:t>of Models</a:t>
            </a:r>
            <a:r>
              <a:rPr lang="en-US" altLang="en-US" sz="3000" b="1" dirty="0"/>
              <a:t>:</a:t>
            </a:r>
          </a:p>
        </p:txBody>
      </p:sp>
      <p:sp>
        <p:nvSpPr>
          <p:cNvPr id="2" name="Google Shape;180;p23"/>
          <p:cNvSpPr txBox="1">
            <a:spLocks noGrp="1"/>
          </p:cNvSpPr>
          <p:nvPr/>
        </p:nvSpPr>
        <p:spPr>
          <a:xfrm>
            <a:off x="357505" y="871855"/>
            <a:ext cx="8262620" cy="3923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 altLang="en-US" sz="1800" b="1" dirty="0"/>
              <a:t>1. </a:t>
            </a:r>
            <a:r>
              <a:rPr lang="en-US" altLang="en-US" sz="1800" b="1" dirty="0" err="1" smtClean="0"/>
              <a:t>XGBoost</a:t>
            </a:r>
            <a:endParaRPr lang="en-US" altLang="en-US" sz="1800" b="1" dirty="0"/>
          </a:p>
          <a:p>
            <a:pPr lvl="0"/>
            <a:r>
              <a:rPr lang="en-US" altLang="en-US" sz="1800" b="1" dirty="0"/>
              <a:t>	</a:t>
            </a:r>
            <a:r>
              <a:rPr lang="en-US" altLang="en-US" sz="1800" dirty="0"/>
              <a:t>Score: </a:t>
            </a:r>
            <a:r>
              <a:rPr lang="en-US" altLang="en-US" sz="1800" dirty="0" smtClean="0"/>
              <a:t>0.73</a:t>
            </a:r>
            <a:endParaRPr lang="en-US" altLang="en-US" sz="1800" dirty="0"/>
          </a:p>
          <a:p>
            <a:pPr lvl="0"/>
            <a:r>
              <a:rPr lang="en-US" altLang="en-US" sz="1800" dirty="0"/>
              <a:t>	RMSLE: </a:t>
            </a:r>
            <a:r>
              <a:rPr lang="en-US" altLang="en-US" sz="1800" dirty="0" smtClean="0"/>
              <a:t>0.499</a:t>
            </a:r>
            <a:endParaRPr lang="en-US" altLang="en-US" sz="1800" dirty="0"/>
          </a:p>
          <a:p>
            <a:pPr lvl="0"/>
            <a:endParaRPr lang="en-US" altLang="en-US" sz="1800" b="1" dirty="0" smtClean="0"/>
          </a:p>
          <a:p>
            <a:pPr lvl="0"/>
            <a:r>
              <a:rPr lang="en-US" altLang="en-US" sz="1800" b="1" dirty="0"/>
              <a:t>2. Decision Tree Regression:</a:t>
            </a:r>
          </a:p>
          <a:p>
            <a:pPr lvl="0"/>
            <a:r>
              <a:rPr lang="en-US" altLang="en-US" sz="1800" b="1" dirty="0"/>
              <a:t>	</a:t>
            </a:r>
            <a:r>
              <a:rPr lang="en-US" altLang="en-US" sz="1800" dirty="0"/>
              <a:t>Score: 0.61</a:t>
            </a:r>
          </a:p>
          <a:p>
            <a:pPr lvl="0"/>
            <a:r>
              <a:rPr lang="en-US" altLang="en-US" sz="1800" dirty="0"/>
              <a:t>	RMSLE: 0.59</a:t>
            </a:r>
          </a:p>
          <a:p>
            <a:pPr lvl="0"/>
            <a:endParaRPr lang="en-US" altLang="en-US" sz="1800" b="1" dirty="0" smtClean="0"/>
          </a:p>
          <a:p>
            <a:pPr lvl="0"/>
            <a:r>
              <a:rPr lang="en-US" altLang="en-US" sz="1800" b="1" dirty="0"/>
              <a:t>3. Random Forest Regression:</a:t>
            </a:r>
          </a:p>
          <a:p>
            <a:pPr lvl="0"/>
            <a:r>
              <a:rPr lang="en-US" altLang="en-US" sz="1800" b="1" dirty="0"/>
              <a:t>	</a:t>
            </a:r>
            <a:r>
              <a:rPr lang="en-US" altLang="en-US" sz="1800" dirty="0"/>
              <a:t>Score: 0.64</a:t>
            </a:r>
          </a:p>
          <a:p>
            <a:pPr lvl="0"/>
            <a:r>
              <a:rPr lang="en-US" altLang="en-US" sz="1800" dirty="0"/>
              <a:t>	RMSLE: 0.52</a:t>
            </a:r>
            <a:endParaRPr lang="en-US" altLang="en-US" sz="1800" b="1" dirty="0"/>
          </a:p>
          <a:p>
            <a:pPr lvl="0"/>
            <a:endParaRPr lang="en-US" altLang="en-US" sz="1800" b="1" dirty="0" smtClean="0"/>
          </a:p>
          <a:p>
            <a:pPr lvl="0"/>
            <a:r>
              <a:rPr lang="en-US" altLang="en-US" sz="1800" b="1" dirty="0"/>
              <a:t>4. K </a:t>
            </a:r>
            <a:r>
              <a:rPr lang="en-US" altLang="en-US" sz="1800" b="1" dirty="0" err="1"/>
              <a:t>Neighbour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Regressor</a:t>
            </a:r>
            <a:r>
              <a:rPr lang="en-US" altLang="en-US" sz="1800" b="1" dirty="0"/>
              <a:t>:</a:t>
            </a:r>
          </a:p>
          <a:p>
            <a:pPr lvl="0"/>
            <a:r>
              <a:rPr lang="en-US" altLang="en-US" sz="1800" b="1" dirty="0"/>
              <a:t>	</a:t>
            </a:r>
            <a:r>
              <a:rPr lang="en-US" altLang="en-US" sz="1800" dirty="0"/>
              <a:t>Score: 0.55</a:t>
            </a:r>
          </a:p>
          <a:p>
            <a:pPr lvl="0"/>
            <a:r>
              <a:rPr lang="en-US" altLang="en-US" sz="1800" dirty="0"/>
              <a:t>	RMSLE: 0.73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47345" y="300990"/>
            <a:ext cx="46539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3000" b="1">
                <a:solidFill>
                  <a:schemeClr val="bg1"/>
                </a:solidFill>
              </a:rPr>
              <a:t>Kaggle Ranking: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47345" y="854075"/>
            <a:ext cx="7817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2000" dirty="0">
                <a:solidFill>
                  <a:schemeClr val="bg1"/>
                </a:solidFill>
                <a:sym typeface="+mn-ea"/>
              </a:rPr>
              <a:t>-This ranking based upto </a:t>
            </a:r>
            <a:r>
              <a:rPr lang="" altLang="en-US" sz="2000" dirty="0" smtClean="0">
                <a:solidFill>
                  <a:schemeClr val="bg1"/>
                </a:solidFill>
                <a:sym typeface="+mn-ea"/>
              </a:rPr>
              <a:t>27th </a:t>
            </a:r>
            <a:r>
              <a:rPr lang="" altLang="en-US" sz="2000" dirty="0">
                <a:solidFill>
                  <a:schemeClr val="bg1"/>
                </a:solidFill>
                <a:sym typeface="+mn-ea"/>
              </a:rPr>
              <a:t>Nov 2020 4:00 pm.</a:t>
            </a:r>
          </a:p>
          <a:p>
            <a:r>
              <a:rPr lang="" altLang="en-US" sz="2000" dirty="0">
                <a:solidFill>
                  <a:schemeClr val="bg1"/>
                </a:solidFill>
                <a:sym typeface="+mn-ea"/>
              </a:rPr>
              <a:t>-We did total of 28 entries in kaggle of these 4 above mention model and XGB perform best out of these.</a:t>
            </a:r>
          </a:p>
          <a:p>
            <a:r>
              <a:rPr lang="" altLang="en-US" sz="2000" dirty="0">
                <a:solidFill>
                  <a:schemeClr val="bg1"/>
                </a:solidFill>
                <a:sym typeface="+mn-ea"/>
              </a:rPr>
              <a:t>-We are on the </a:t>
            </a:r>
            <a:r>
              <a:rPr lang="" altLang="en-US" sz="2000" b="1" dirty="0">
                <a:solidFill>
                  <a:schemeClr val="bg1"/>
                </a:solidFill>
                <a:sym typeface="+mn-ea"/>
              </a:rPr>
              <a:t>3rd rank</a:t>
            </a:r>
            <a:r>
              <a:rPr lang="" altLang="en-US" sz="2000" dirty="0">
                <a:solidFill>
                  <a:schemeClr val="bg1"/>
                </a:solidFill>
                <a:sym typeface="+mn-ea"/>
              </a:rPr>
              <a:t> with the RSMLE error of </a:t>
            </a:r>
            <a:r>
              <a:rPr lang="" altLang="en-US" sz="2000" b="1" dirty="0">
                <a:solidFill>
                  <a:schemeClr val="bg1"/>
                </a:solidFill>
                <a:sym typeface="+mn-ea"/>
              </a:rPr>
              <a:t>0.499.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6443" y="2640889"/>
            <a:ext cx="7639050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1079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800735" y="1143000"/>
            <a:ext cx="622681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 b="1"/>
          </a:p>
        </p:txBody>
      </p:sp>
      <p:sp>
        <p:nvSpPr>
          <p:cNvPr id="5" name="Google Shape;74;p14"/>
          <p:cNvSpPr txBox="1"/>
          <p:nvPr/>
        </p:nvSpPr>
        <p:spPr>
          <a:xfrm>
            <a:off x="467360" y="1421130"/>
            <a:ext cx="622681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6" name="Google Shape;74;p14"/>
          <p:cNvSpPr txBox="1"/>
          <p:nvPr/>
        </p:nvSpPr>
        <p:spPr>
          <a:xfrm>
            <a:off x="467360" y="2092960"/>
            <a:ext cx="622681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1"/>
              <a:t>	</a:t>
            </a:r>
            <a:endParaRPr lang="en-US" altLang="en-US" sz="1200" b="1"/>
          </a:p>
        </p:txBody>
      </p:sp>
      <p:sp>
        <p:nvSpPr>
          <p:cNvPr id="12" name="Google Shape;74;p14"/>
          <p:cNvSpPr txBox="1"/>
          <p:nvPr/>
        </p:nvSpPr>
        <p:spPr>
          <a:xfrm>
            <a:off x="5772785" y="924560"/>
            <a:ext cx="2894330" cy="278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11" name="Google Shape;74;p14"/>
          <p:cNvSpPr txBox="1"/>
          <p:nvPr/>
        </p:nvSpPr>
        <p:spPr>
          <a:xfrm>
            <a:off x="467360" y="3266440"/>
            <a:ext cx="6977380" cy="661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4" name="Google Shape;74;p14"/>
          <p:cNvSpPr txBox="1"/>
          <p:nvPr/>
        </p:nvSpPr>
        <p:spPr>
          <a:xfrm>
            <a:off x="319405" y="4551680"/>
            <a:ext cx="8077835" cy="441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500"/>
          </a:p>
        </p:txBody>
      </p:sp>
      <p:sp>
        <p:nvSpPr>
          <p:cNvPr id="8" name="Google Shape;74;p14"/>
          <p:cNvSpPr txBox="1"/>
          <p:nvPr/>
        </p:nvSpPr>
        <p:spPr>
          <a:xfrm>
            <a:off x="281332" y="2211682"/>
            <a:ext cx="8077835" cy="441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IN" altLang="en-US" sz="2400" dirty="0" smtClean="0"/>
              <a:t>References</a:t>
            </a:r>
            <a:r>
              <a:rPr lang="en-IN" altLang="en-US" sz="1500" dirty="0" smtClean="0"/>
              <a:t>:</a:t>
            </a:r>
          </a:p>
          <a:p>
            <a:pPr lvl="0"/>
            <a:endParaRPr lang="en-IN" altLang="en-US" sz="1500" dirty="0" smtClean="0"/>
          </a:p>
          <a:p>
            <a:pPr lvl="0"/>
            <a:r>
              <a:rPr lang="en-US" altLang="en-US" sz="1600" b="1" dirty="0" smtClean="0"/>
              <a:t>1.</a:t>
            </a:r>
            <a:r>
              <a:rPr lang="en-US" altLang="en-US" sz="1600" dirty="0" smtClean="0">
                <a:sym typeface="+mn-ea"/>
              </a:rPr>
              <a:t>https://</a:t>
            </a:r>
            <a:r>
              <a:rPr lang="en-US" altLang="en-US" sz="1600" dirty="0" err="1" smtClean="0">
                <a:sym typeface="+mn-ea"/>
              </a:rPr>
              <a:t>medium.com</a:t>
            </a:r>
            <a:r>
              <a:rPr lang="en-US" altLang="en-US" sz="1600" dirty="0" smtClean="0">
                <a:sym typeface="+mn-ea"/>
              </a:rPr>
              <a:t>/analytics-</a:t>
            </a:r>
            <a:r>
              <a:rPr lang="en-US" altLang="en-US" sz="1600" dirty="0" err="1" smtClean="0">
                <a:sym typeface="+mn-ea"/>
              </a:rPr>
              <a:t>vidhya</a:t>
            </a:r>
            <a:r>
              <a:rPr lang="en-US" altLang="en-US" sz="1600" dirty="0" smtClean="0">
                <a:sym typeface="+mn-ea"/>
              </a:rPr>
              <a:t>/recruit-restaurant-visitor-forecasting-f9ef87ba1073</a:t>
            </a:r>
          </a:p>
          <a:p>
            <a:pPr lvl="0"/>
            <a:endParaRPr lang="en-US" altLang="en-US" sz="1600" dirty="0" smtClean="0"/>
          </a:p>
          <a:p>
            <a:pPr lvl="0"/>
            <a:r>
              <a:rPr lang="en-US" altLang="en-IN" sz="1600" dirty="0" smtClean="0">
                <a:sym typeface="+mn-ea"/>
              </a:rPr>
              <a:t>2.</a:t>
            </a:r>
            <a:r>
              <a:rPr lang="en-US" altLang="en-US" sz="1600" dirty="0" smtClean="0">
                <a:sym typeface="+mn-ea"/>
              </a:rPr>
              <a:t>https://</a:t>
            </a:r>
            <a:r>
              <a:rPr lang="en-US" altLang="en-US" sz="1600" dirty="0" err="1" smtClean="0">
                <a:sym typeface="+mn-ea"/>
              </a:rPr>
              <a:t>www.youtube.com</a:t>
            </a:r>
            <a:r>
              <a:rPr lang="en-US" altLang="en-US" sz="1600" dirty="0" smtClean="0">
                <a:sym typeface="+mn-ea"/>
              </a:rPr>
              <a:t>/</a:t>
            </a:r>
            <a:r>
              <a:rPr lang="en-US" altLang="en-US" sz="1600" dirty="0" err="1" smtClean="0">
                <a:sym typeface="+mn-ea"/>
              </a:rPr>
              <a:t>watch?v</a:t>
            </a:r>
            <a:r>
              <a:rPr lang="en-US" altLang="en-US" sz="1600" dirty="0" smtClean="0">
                <a:sym typeface="+mn-ea"/>
              </a:rPr>
              <a:t>=</a:t>
            </a:r>
            <a:r>
              <a:rPr lang="en-US" altLang="en-US" sz="1600" dirty="0" err="1" smtClean="0">
                <a:sym typeface="+mn-ea"/>
              </a:rPr>
              <a:t>xGoRCVryUDk</a:t>
            </a:r>
            <a:endParaRPr lang="en-US" altLang="en-US" sz="1600" dirty="0" smtClean="0">
              <a:sym typeface="+mn-ea"/>
            </a:endParaRPr>
          </a:p>
          <a:p>
            <a:pPr lvl="0"/>
            <a:endParaRPr lang="en-US" altLang="en-US" sz="1600" dirty="0" smtClean="0"/>
          </a:p>
          <a:p>
            <a:pPr lvl="0"/>
            <a:r>
              <a:rPr lang="en-US" altLang="en-IN" sz="1600" dirty="0" smtClean="0">
                <a:sym typeface="+mn-ea"/>
              </a:rPr>
              <a:t>3.</a:t>
            </a:r>
            <a:r>
              <a:rPr lang="en-US" sz="1600" dirty="0" smtClean="0">
                <a:sym typeface="+mn-ea"/>
              </a:rPr>
              <a:t>https://</a:t>
            </a:r>
            <a:r>
              <a:rPr lang="en-US" sz="1600" dirty="0" err="1" smtClean="0">
                <a:sym typeface="+mn-ea"/>
              </a:rPr>
              <a:t>www.youtube.com</a:t>
            </a:r>
            <a:r>
              <a:rPr lang="en-US" sz="1600" dirty="0" smtClean="0">
                <a:sym typeface="+mn-ea"/>
              </a:rPr>
              <a:t>/</a:t>
            </a:r>
            <a:r>
              <a:rPr lang="en-US" sz="1600" dirty="0" err="1" smtClean="0">
                <a:sym typeface="+mn-ea"/>
              </a:rPr>
              <a:t>watch?v</a:t>
            </a:r>
            <a:r>
              <a:rPr lang="en-US" sz="1600" dirty="0" smtClean="0">
                <a:sym typeface="+mn-ea"/>
              </a:rPr>
              <a:t>=J_LnPL3Qg70</a:t>
            </a:r>
          </a:p>
          <a:p>
            <a:endParaRPr lang="en-IN" altLang="en-US" sz="1500" dirty="0" smtClean="0"/>
          </a:p>
          <a:p>
            <a:r>
              <a:rPr lang="en-IN" altLang="en-US" sz="1500" dirty="0" smtClean="0"/>
              <a:t>4.</a:t>
            </a:r>
            <a:r>
              <a:rPr lang="en-IN" altLang="en-US" sz="1500" dirty="0" smtClean="0"/>
              <a:t>https</a:t>
            </a:r>
            <a:r>
              <a:rPr lang="en-IN" altLang="en-US" sz="1500" dirty="0" smtClean="0"/>
              <a:t>://pandas.pydata.org/</a:t>
            </a:r>
          </a:p>
          <a:p>
            <a:pPr lvl="0"/>
            <a:endParaRPr lang="en-IN" altLang="en-US" sz="1500" dirty="0" smtClean="0"/>
          </a:p>
          <a:p>
            <a:pPr lvl="0"/>
            <a:r>
              <a:rPr lang="en-IN" altLang="en-US" sz="1500" dirty="0" smtClean="0"/>
              <a:t>5.https</a:t>
            </a:r>
            <a:r>
              <a:rPr lang="en-IN" altLang="en-US" sz="1500" dirty="0" smtClean="0"/>
              <a:t>://www.youtube.com/user/dataschool</a:t>
            </a:r>
          </a:p>
          <a:p>
            <a:pPr lvl="0"/>
            <a:endParaRPr lang="en-IN" altLang="en-US" sz="1500" dirty="0" smtClean="0"/>
          </a:p>
          <a:p>
            <a:pPr lvl="0"/>
            <a:r>
              <a:rPr lang="en-IN" altLang="en-US" sz="1500" dirty="0" smtClean="0"/>
              <a:t>6.https</a:t>
            </a:r>
            <a:r>
              <a:rPr lang="en-IN" altLang="en-US" sz="1500" dirty="0" smtClean="0"/>
              <a:t>://</a:t>
            </a:r>
            <a:r>
              <a:rPr lang="en-IN" altLang="en-US" sz="1500" dirty="0" err="1" smtClean="0"/>
              <a:t>www.youtube.com</a:t>
            </a:r>
            <a:r>
              <a:rPr lang="en-IN" altLang="en-US" sz="1500" dirty="0" smtClean="0"/>
              <a:t>/channel/UCh9nVJoWXmFb7sLApWGcLPQ</a:t>
            </a:r>
            <a:endParaRPr lang="en-IN" alt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 descr="Overhead shot of young people sitting on a boardwalk"/>
          <p:cNvPicPr preferRelativeResize="0"/>
          <p:nvPr/>
        </p:nvPicPr>
        <p:blipFill rotWithShape="1">
          <a:blip r:embed="rId3"/>
          <a:srcRect t="8630" r="1254" b="8063"/>
          <a:stretch>
            <a:fillRect/>
          </a:stretch>
        </p:blipFill>
        <p:spPr>
          <a:xfrm>
            <a:off x="-14800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2352675" y="2329180"/>
            <a:ext cx="4439285" cy="485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00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63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4;p14"/>
          <p:cNvSpPr txBox="1"/>
          <p:nvPr/>
        </p:nvSpPr>
        <p:spPr>
          <a:xfrm>
            <a:off x="447675" y="268605"/>
            <a:ext cx="3162300" cy="4019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Introduction</a:t>
            </a:r>
          </a:p>
        </p:txBody>
      </p:sp>
      <p:sp>
        <p:nvSpPr>
          <p:cNvPr id="2" name="Google Shape;74;p14"/>
          <p:cNvSpPr txBox="1"/>
          <p:nvPr/>
        </p:nvSpPr>
        <p:spPr>
          <a:xfrm>
            <a:off x="447675" y="2129155"/>
            <a:ext cx="6226810" cy="1887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aim is to predict the future number of visitors come to restaurants.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data has 6 files collected from 2 </a:t>
            </a:r>
            <a:r>
              <a:rPr lang="en-US" sz="2000" dirty="0" err="1" smtClean="0"/>
              <a:t>seperated</a:t>
            </a:r>
            <a:r>
              <a:rPr lang="en-US" sz="2000" dirty="0" smtClean="0"/>
              <a:t> </a:t>
            </a:r>
            <a:r>
              <a:rPr lang="en-US" sz="2000" dirty="0"/>
              <a:t>website: Hot Pepper Gourmet (</a:t>
            </a:r>
            <a:r>
              <a:rPr lang="en-US" sz="2000" dirty="0" err="1"/>
              <a:t>hpg</a:t>
            </a:r>
            <a:r>
              <a:rPr lang="en-US" sz="2000" dirty="0"/>
              <a:t>), </a:t>
            </a:r>
            <a:r>
              <a:rPr lang="en-US" sz="2000" dirty="0" err="1"/>
              <a:t>AirREGI</a:t>
            </a:r>
            <a:r>
              <a:rPr lang="en-US" sz="2000" dirty="0"/>
              <a:t> / Restaurant Board (air).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Those files are: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- air_reserve.csv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- hpg_reserve.csv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- air_store_info.csv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- hpg_store_info.csv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- store_id_relation.csv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- date_info.csv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668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4;p14"/>
          <p:cNvSpPr txBox="1"/>
          <p:nvPr/>
        </p:nvSpPr>
        <p:spPr>
          <a:xfrm>
            <a:off x="447675" y="236830"/>
            <a:ext cx="7578090" cy="4019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 b="1" dirty="0" smtClean="0"/>
              <a:t>Observation Summary </a:t>
            </a:r>
            <a:r>
              <a:rPr lang="en-US" altLang="en-US" sz="3000" b="1" dirty="0"/>
              <a:t>from EDA:</a:t>
            </a:r>
          </a:p>
        </p:txBody>
      </p:sp>
      <p:sp>
        <p:nvSpPr>
          <p:cNvPr id="2" name="Google Shape;74;p14"/>
          <p:cNvSpPr txBox="1"/>
          <p:nvPr/>
        </p:nvSpPr>
        <p:spPr>
          <a:xfrm>
            <a:off x="447675" y="1313180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b="1" dirty="0"/>
              <a:t>1. </a:t>
            </a:r>
            <a:r>
              <a:rPr lang="en-US" sz="2000" b="1" dirty="0"/>
              <a:t>Training Dataset Overview:-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dirty="0" smtClean="0"/>
              <a:t>	-</a:t>
            </a:r>
            <a:r>
              <a:rPr lang="en-US" sz="2000" dirty="0"/>
              <a:t>Total number of unique AIR restaurants:- 829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dirty="0" smtClean="0"/>
              <a:t>	-</a:t>
            </a:r>
            <a:r>
              <a:rPr lang="en-US" sz="2000" dirty="0"/>
              <a:t>Total restaurants common in AIR and HPG:-</a:t>
            </a:r>
            <a:r>
              <a:rPr lang="en-US" altLang="en-US" sz="2000" dirty="0"/>
              <a:t> </a:t>
            </a:r>
            <a:r>
              <a:rPr lang="en-US" sz="2000" dirty="0"/>
              <a:t>150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dirty="0" smtClean="0"/>
              <a:t>	-</a:t>
            </a:r>
            <a:r>
              <a:rPr lang="en-US" sz="2000" dirty="0"/>
              <a:t>Total unique genre in AIR restaurants:- 14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dirty="0" smtClean="0"/>
              <a:t>	-</a:t>
            </a:r>
            <a:r>
              <a:rPr lang="en-US" sz="2000" dirty="0"/>
              <a:t>Total number of AIR restaurant’s locations:- </a:t>
            </a:r>
            <a:r>
              <a:rPr lang="en-US" altLang="en-US" sz="2000" dirty="0"/>
              <a:t>1</a:t>
            </a:r>
            <a:r>
              <a:rPr lang="en-US" sz="2000" dirty="0"/>
              <a:t>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dirty="0" smtClean="0"/>
              <a:t>	-</a:t>
            </a:r>
            <a:r>
              <a:rPr lang="en-US" sz="2000" dirty="0"/>
              <a:t>Average daily visitors:- 20.9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dirty="0" smtClean="0"/>
              <a:t>	-</a:t>
            </a:r>
            <a:r>
              <a:rPr lang="en-US" sz="2000" dirty="0"/>
              <a:t>Training data duration:-</a:t>
            </a:r>
            <a:r>
              <a:rPr lang="en-US" altLang="en-US" sz="2000" dirty="0"/>
              <a:t> </a:t>
            </a:r>
            <a:r>
              <a:rPr lang="en-US" sz="2000" dirty="0"/>
              <a:t>2016–01–01 to </a:t>
            </a:r>
            <a:r>
              <a:rPr lang="en-US" sz="2000" dirty="0" smtClean="0"/>
              <a:t>2017–04–22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b="1" dirty="0">
                <a:sym typeface="+mn-ea"/>
              </a:rPr>
              <a:t>2. </a:t>
            </a:r>
            <a:r>
              <a:rPr lang="en-US" sz="2000" b="1" dirty="0">
                <a:sym typeface="+mn-ea"/>
              </a:rPr>
              <a:t>Test Dataset Overview:-</a:t>
            </a: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>
                <a:sym typeface="+mn-ea"/>
              </a:rPr>
              <a:t>	-</a:t>
            </a:r>
            <a:r>
              <a:rPr lang="en-US" sz="2000" dirty="0">
                <a:sym typeface="+mn-ea"/>
              </a:rPr>
              <a:t>Total unique restaurants:- 821</a:t>
            </a: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>
                <a:sym typeface="+mn-ea"/>
              </a:rPr>
              <a:t>	-</a:t>
            </a:r>
            <a:r>
              <a:rPr lang="en-US" sz="2000" dirty="0">
                <a:sym typeface="+mn-ea"/>
              </a:rPr>
              <a:t>Test data duration:- 2017–04–23 to </a:t>
            </a:r>
            <a:r>
              <a:rPr lang="en-US" sz="2000" dirty="0" smtClean="0">
                <a:sym typeface="+mn-ea"/>
              </a:rPr>
              <a:t>2017–05–31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000" dirty="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63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581025" y="1045845"/>
            <a:ext cx="7982585" cy="37141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" altLang="en-US" sz="2000" dirty="0" smtClean="0">
                <a:sym typeface="+mn-ea"/>
              </a:rPr>
              <a:t>3. </a:t>
            </a:r>
            <a:r>
              <a:rPr lang="" altLang="en-US" sz="2000" dirty="0" smtClean="0">
                <a:sym typeface="+mn-ea"/>
              </a:rPr>
              <a:t>No. of visitors increases in 2017 as compared to 2016.</a:t>
            </a:r>
            <a:endParaRPr lang="en-US"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/>
              <a:t>4</a:t>
            </a:r>
            <a:r>
              <a:rPr lang="" altLang="en-US" sz="2000" dirty="0" smtClean="0"/>
              <a:t>. </a:t>
            </a:r>
            <a:r>
              <a:rPr lang="" altLang="en-US" sz="2000" dirty="0"/>
              <a:t>Almost 90% of the restaurants have less than 40 visitors/day.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/>
              <a:t>5</a:t>
            </a:r>
            <a:r>
              <a:rPr lang="" altLang="en-US" sz="2000" dirty="0" smtClean="0"/>
              <a:t>. </a:t>
            </a:r>
            <a:r>
              <a:rPr lang="" altLang="en-US" sz="2000" dirty="0"/>
              <a:t>The spread of AIR reservations is higher than that of HPG </a:t>
            </a:r>
            <a:r>
              <a:rPr lang="" altLang="en-US" sz="2000" dirty="0" smtClean="0"/>
              <a:t>	reservations</a:t>
            </a:r>
            <a:r>
              <a:rPr lang="" altLang="en-US" sz="2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/>
              <a:t>6</a:t>
            </a:r>
            <a:r>
              <a:rPr lang="" altLang="en-US" sz="2000" dirty="0" smtClean="0"/>
              <a:t>. </a:t>
            </a:r>
            <a:r>
              <a:rPr lang="" altLang="en-US" sz="2000" dirty="0"/>
              <a:t>The number of unreserved visitors is far more than the number </a:t>
            </a:r>
            <a:r>
              <a:rPr lang="" altLang="en-US" sz="2000" dirty="0" smtClean="0"/>
              <a:t>of	reserved </a:t>
            </a:r>
            <a:r>
              <a:rPr lang="" altLang="en-US" sz="2000" dirty="0"/>
              <a:t>visitors.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/>
              <a:t>7</a:t>
            </a:r>
            <a:r>
              <a:rPr lang="" altLang="en-US" sz="2000" dirty="0" smtClean="0"/>
              <a:t>. </a:t>
            </a:r>
            <a:r>
              <a:rPr lang="" altLang="en-US" sz="2000" dirty="0"/>
              <a:t>No. of visitors are very low on monday and increases very much in </a:t>
            </a:r>
            <a:r>
              <a:rPr lang="" altLang="en-US" sz="2000" dirty="0" smtClean="0"/>
              <a:t>	weekends(Friday</a:t>
            </a:r>
            <a:r>
              <a:rPr lang="" altLang="en-US" sz="2000" dirty="0"/>
              <a:t>, Saturday) but decreases on sunday.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/>
              <a:t>8</a:t>
            </a:r>
            <a:r>
              <a:rPr lang="" altLang="en-US" sz="2000" dirty="0" smtClean="0"/>
              <a:t>. </a:t>
            </a:r>
            <a:r>
              <a:rPr lang="" altLang="en-US" sz="2000" dirty="0"/>
              <a:t>March and December have highest no. of visitors and may and </a:t>
            </a:r>
            <a:r>
              <a:rPr lang="" altLang="en-US" sz="2000" dirty="0" smtClean="0"/>
              <a:t>	June </a:t>
            </a:r>
            <a:r>
              <a:rPr lang="" altLang="en-US" sz="2000" dirty="0"/>
              <a:t>has less no. of visitors.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/>
              <a:t>9</a:t>
            </a:r>
            <a:r>
              <a:rPr lang="" altLang="en-US" sz="2000" dirty="0" smtClean="0"/>
              <a:t>.The </a:t>
            </a:r>
            <a:r>
              <a:rPr lang="" altLang="en-US" sz="2000" dirty="0"/>
              <a:t>mean and 75% of no. of visitors is below or equal to 6, but </a:t>
            </a:r>
            <a:r>
              <a:rPr lang="" altLang="en-US" sz="2000" dirty="0" smtClean="0"/>
              <a:t>	max </a:t>
            </a:r>
            <a:r>
              <a:rPr lang="" altLang="en-US" sz="2000" dirty="0"/>
              <a:t>is 100 visitors, so it contain outliers which we removed.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" alt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63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581025" y="692150"/>
            <a:ext cx="7982585" cy="24149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 dirty="0" smtClean="0">
                <a:sym typeface="+mn-ea"/>
              </a:rPr>
              <a:t>10. </a:t>
            </a:r>
            <a:r>
              <a:rPr lang="en-US" altLang="en-US" sz="2000" dirty="0">
                <a:sym typeface="+mn-ea"/>
              </a:rPr>
              <a:t>There are 14 unique genre, out of which Izakaya is most popular </a:t>
            </a:r>
            <a:r>
              <a:rPr lang="en-US" altLang="en-US" sz="2000" dirty="0" smtClean="0">
                <a:sym typeface="+mn-ea"/>
              </a:rPr>
              <a:t>	followed </a:t>
            </a:r>
            <a:r>
              <a:rPr lang="en-US" altLang="en-US" sz="2000" dirty="0">
                <a:sym typeface="+mn-ea"/>
              </a:rPr>
              <a:t>by Cake/Sweets genre.</a:t>
            </a:r>
            <a:endParaRPr lang="" alt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/>
              <a:t>11</a:t>
            </a:r>
            <a:r>
              <a:rPr lang="en-US" altLang="en-US" sz="2000" dirty="0" smtClean="0"/>
              <a:t>. </a:t>
            </a:r>
            <a:r>
              <a:rPr lang="en-US" altLang="en-US" sz="2000" dirty="0"/>
              <a:t>International cuisine, Asian, and Karaoke/Party are the least </a:t>
            </a:r>
            <a:r>
              <a:rPr lang="en-US" altLang="en-US" sz="2000" dirty="0" smtClean="0"/>
              <a:t> </a:t>
            </a:r>
            <a:r>
              <a:rPr lang="en-US" altLang="en-US" sz="2000" dirty="0" smtClean="0"/>
              <a:t>       	</a:t>
            </a:r>
            <a:r>
              <a:rPr lang="en-US" altLang="en-US" sz="2000" dirty="0" smtClean="0"/>
              <a:t>preferred </a:t>
            </a:r>
            <a:r>
              <a:rPr lang="en-US" altLang="en-US" sz="2000" dirty="0"/>
              <a:t>genre having only 0.2% each</a:t>
            </a:r>
            <a:r>
              <a:rPr lang="" altLang="en-US" sz="2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/>
              <a:t>12. </a:t>
            </a:r>
            <a:r>
              <a:rPr lang="" altLang="en-US" sz="2000" dirty="0"/>
              <a:t>We observed hike of no. of visitors at the end of the each month.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/>
              <a:t>13. </a:t>
            </a:r>
            <a:r>
              <a:rPr lang="" altLang="en-US" sz="2000" dirty="0"/>
              <a:t>We have more no. of visitors on holiday than on the working 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/>
              <a:t>14. </a:t>
            </a:r>
            <a:r>
              <a:rPr lang="" altLang="en-US" sz="2000" dirty="0"/>
              <a:t>The highest number of visitors are on evening time.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63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92710" y="224155"/>
            <a:ext cx="8957945" cy="70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3000" b="1" dirty="0"/>
              <a:t>Feedback From Previous Presentation:</a:t>
            </a:r>
          </a:p>
        </p:txBody>
      </p:sp>
      <p:sp>
        <p:nvSpPr>
          <p:cNvPr id="3" name="Google Shape;74;p14"/>
          <p:cNvSpPr txBox="1"/>
          <p:nvPr/>
        </p:nvSpPr>
        <p:spPr>
          <a:xfrm>
            <a:off x="186055" y="2428875"/>
            <a:ext cx="8957945" cy="70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 smtClean="0"/>
              <a:t>1. Work </a:t>
            </a:r>
            <a:r>
              <a:rPr lang="" altLang="en-US" sz="2000" dirty="0"/>
              <a:t>on </a:t>
            </a:r>
            <a:r>
              <a:rPr lang="" altLang="en-US" sz="2000" dirty="0" smtClean="0"/>
              <a:t>cuisine dataset: </a:t>
            </a:r>
            <a:r>
              <a:rPr lang="" altLang="en-US" sz="2000" dirty="0" smtClean="0"/>
              <a:t>s</a:t>
            </a:r>
            <a:r>
              <a:rPr lang="" altLang="en-US" sz="2000" dirty="0" smtClean="0"/>
              <a:t>o </a:t>
            </a:r>
            <a:r>
              <a:rPr lang="" altLang="en-US" sz="2000" dirty="0"/>
              <a:t>we </a:t>
            </a:r>
            <a:r>
              <a:rPr lang="" altLang="en-US" sz="2000" dirty="0" smtClean="0"/>
              <a:t>divided </a:t>
            </a:r>
            <a:r>
              <a:rPr lang="" altLang="en-US" sz="2000" dirty="0"/>
              <a:t>all the </a:t>
            </a:r>
            <a:r>
              <a:rPr lang="" altLang="en-US" sz="2000" dirty="0" smtClean="0"/>
              <a:t>cuisine rank-wise wrt no. </a:t>
            </a:r>
            <a:r>
              <a:rPr lang="en-US" altLang="en-US" sz="2000" dirty="0" smtClean="0"/>
              <a:t>o</a:t>
            </a:r>
            <a:r>
              <a:rPr lang="" altLang="en-US" sz="2000" dirty="0" smtClean="0"/>
              <a:t>f visitors and </a:t>
            </a:r>
            <a:r>
              <a:rPr lang="" altLang="en-US" sz="2000" dirty="0"/>
              <a:t>add this to our </a:t>
            </a:r>
            <a:r>
              <a:rPr lang="" altLang="en-US" sz="2000" dirty="0" smtClean="0"/>
              <a:t>final </a:t>
            </a:r>
            <a:r>
              <a:rPr lang="" altLang="en-US" sz="2000" dirty="0"/>
              <a:t>set of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" alt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/>
              <a:t>2. Previously </a:t>
            </a:r>
            <a:r>
              <a:rPr lang="" altLang="en-US" sz="2000" dirty="0" smtClean="0"/>
              <a:t>there was a mistake we thought </a:t>
            </a:r>
            <a:r>
              <a:rPr lang="" altLang="en-US" sz="2000" dirty="0"/>
              <a:t>that restaurants are closed on holidays, but this is not true, and we </a:t>
            </a:r>
            <a:r>
              <a:rPr lang="" altLang="en-US" sz="2000" dirty="0" smtClean="0"/>
              <a:t>have now concluded </a:t>
            </a:r>
            <a:r>
              <a:rPr lang="" altLang="en-US" sz="2000" dirty="0"/>
              <a:t>that </a:t>
            </a:r>
            <a:r>
              <a:rPr lang="" altLang="en-US" sz="2000" dirty="0" smtClean="0"/>
              <a:t>there </a:t>
            </a:r>
            <a:r>
              <a:rPr lang="" altLang="en-US" sz="2000" dirty="0"/>
              <a:t>is </a:t>
            </a:r>
            <a:r>
              <a:rPr lang="" altLang="en-US" sz="2000" dirty="0" smtClean="0"/>
              <a:t>an increase </a:t>
            </a:r>
            <a:r>
              <a:rPr lang="" altLang="en-US" sz="2000" dirty="0"/>
              <a:t>in no. of visitors on holidays compare to non holidays.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" alt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2000" dirty="0"/>
              <a:t>3. We also divide all the area into ranks named Location Rank and add it to our final set of features.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/>
          <a:srcRect l="7783"/>
          <a:stretch>
            <a:fillRect/>
          </a:stretch>
        </p:blipFill>
        <p:spPr>
          <a:xfrm>
            <a:off x="150" y="-63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4;p14"/>
          <p:cNvSpPr txBox="1"/>
          <p:nvPr/>
        </p:nvSpPr>
        <p:spPr>
          <a:xfrm>
            <a:off x="92710" y="224155"/>
            <a:ext cx="8957945" cy="70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3000" b="1" dirty="0" smtClean="0"/>
              <a:t>Location Rank</a:t>
            </a:r>
            <a:endParaRPr lang="" altLang="en-US" sz="3000" b="1" dirty="0"/>
          </a:p>
        </p:txBody>
      </p:sp>
      <p:sp>
        <p:nvSpPr>
          <p:cNvPr id="3" name="Google Shape;74;p14"/>
          <p:cNvSpPr txBox="1"/>
          <p:nvPr/>
        </p:nvSpPr>
        <p:spPr>
          <a:xfrm>
            <a:off x="186055" y="2428875"/>
            <a:ext cx="8957945" cy="70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8511" y="1097281"/>
            <a:ext cx="5637505" cy="308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836</Words>
  <Application>WPS Presentation</Application>
  <PresentationFormat>On-screen Show (16:9)</PresentationFormat>
  <Paragraphs>188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Roboto</vt:lpstr>
      <vt:lpstr>Nirmala UI</vt:lpstr>
      <vt:lpstr>Material</vt:lpstr>
      <vt:lpstr>Restaurant Visitor Forecasting</vt:lpstr>
      <vt:lpstr>Given:  Hot Pepper Gourmet (hpg) - Users can search restaurants and also make a reservation online.  AirREGI / Restaurant Board (air) - A reservation control and cash register system.  </vt:lpstr>
      <vt:lpstr>Index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    group on air_genre_name &amp; calculate sum     of visitors to add cuisine_rank &amp; remove     air_genre_name from feature set.  7 features 2,39,673 records. air_store_id, visit_datetime, visitors,  latitude, longitude, cuisine_rank, air_area_name    </vt:lpstr>
      <vt:lpstr>                                       group on air_area_name &amp; calculate sum     of visitors to add location_rank &amp; remove     air_area_name from feature set  7 features 2,39,673 records.  air_store_id, visit_datetime, visitors,  latitude, longitude, cuisine_rank, location_rank        date info.csv  9 features 2,39,673 records.  air_store_id, visit_datetime, visitors,  latitude, longitude, cuisine_rank, location_rank holiday_flg, week_days     </vt:lpstr>
      <vt:lpstr>    air_reserve.csv + hpg_reserve.csv  10 features 2,39,673 records. air_store_id, visit_datetime, visitors,  latitude, longitude, cuisine_rank, location_rank holiday_flg, week_days reserve_visitors       remove string type features:      air_store_id, visit_datetime  final train-&gt; 8 features 2,39,673 records. visitors,  latitude, longitude, cuisine_rank, location_rank holiday_flg, week_days reserve_visitors  </vt:lpstr>
      <vt:lpstr>    Model: XGBoost  model score 0.62 rsmle 0.67     Hyperparameter tuning  model score 0.63 rsmle 0.66  Observation: Two important features(air_store_id, visit_datetime) were dropped from train_x due to string type so include them as integer type in the final feature set.      encode objects in integer type to identify     distinct air_store_id values using factorize     from air_store_info.csv &amp; break      visit_datetime into 3 features(year, month,     day) using str &amp; convert into integer type     using astype </vt:lpstr>
      <vt:lpstr>final train-&gt; 12 features 2,39,673 records:  visitors,  latitude, longitude, cuisine_rank, location_rank holiday_flg, week_days reserve_visitors air_restaurant_id, year, month, day      XGBoost   model score 0.72 rsmle 0.504  Another Observation: There is a huge leap in score on adding two important features(air_store_id, visit_datetime) as integer type in the final feature set so need to find more good features to add up.  </vt:lpstr>
      <vt:lpstr>    group on air_store_id &amp; calculate mean of     visitors to add mean_visitors_wrt_ids into     feature set.  final train-&gt; 13 features 2,39,673 records:  visitors,  latitude, longitude, cuisine_rank, location_rank holiday_flg, week_days reserve_visitors air_restaurant_id, year, month, day, mean_visitors_wrt_ids           XGBoost  Model score 0.73 rsmle 0.501    </vt:lpstr>
      <vt:lpstr>Slide 18</vt:lpstr>
      <vt:lpstr>Test Data Summary:        sample_submission.csv  2 features 12,435 records. id, visitors      break id into 2 features(air_store_id,     visit_datetime) using str &amp; convert into     integer type using astype.  4 features 12,435 records:  id, visitors  air_store_id, visit_datetime   rest is similar to train data    </vt:lpstr>
      <vt:lpstr>Slide 20</vt:lpstr>
      <vt:lpstr>Slide 21</vt:lpstr>
      <vt:lpstr>     </vt:lpstr>
      <vt:lpstr>     </vt:lpstr>
      <vt:lpstr>Slide 24</vt:lpstr>
      <vt:lpstr>RANDOM FOREST REGRESSION</vt:lpstr>
      <vt:lpstr>Slide 26</vt:lpstr>
      <vt:lpstr>KneighboursRegressor</vt:lpstr>
      <vt:lpstr>First we separate out the dataset into 2 parts 80% for train data and 20% test data and make a relation between actual visitors and predicted visitors:  </vt:lpstr>
      <vt:lpstr>After we train the model and calculate the visitors for the test data, and submission to Kaggle, The Root Mean squared Logarithmic Error is: 0.73887</vt:lpstr>
      <vt:lpstr>Comparison of Models:</vt:lpstr>
      <vt:lpstr>Slide 31</vt:lpstr>
      <vt:lpstr>Slide 32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Visitor Forecasting</dc:title>
  <dc:creator/>
  <cp:lastModifiedBy>aditya satam</cp:lastModifiedBy>
  <cp:revision>15</cp:revision>
  <dcterms:created xsi:type="dcterms:W3CDTF">2020-11-27T08:25:48Z</dcterms:created>
  <dcterms:modified xsi:type="dcterms:W3CDTF">2020-11-27T10:33:03Z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